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82" r:id="rId17"/>
    <p:sldId id="283" r:id="rId18"/>
    <p:sldId id="284" r:id="rId19"/>
    <p:sldId id="285" r:id="rId20"/>
    <p:sldId id="272" r:id="rId21"/>
    <p:sldId id="273" r:id="rId22"/>
    <p:sldId id="286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7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73" autoAdjust="0"/>
  </p:normalViewPr>
  <p:slideViewPr>
    <p:cSldViewPr>
      <p:cViewPr varScale="1">
        <p:scale>
          <a:sx n="80" d="100"/>
          <a:sy n="80" d="100"/>
        </p:scale>
        <p:origin x="-941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3376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3E95938-8194-42A4-BB68-FCDFF440739B}" type="doc">
      <dgm:prSet loTypeId="urn:microsoft.com/office/officeart/2005/8/layout/chevron2" loCatId="list" qsTypeId="urn:microsoft.com/office/officeart/2005/8/quickstyle/simple1" qsCatId="simple" csTypeId="urn:microsoft.com/office/officeart/2005/8/colors/accent3_3" csCatId="accent3" phldr="1"/>
      <dgm:spPr/>
      <dgm:t>
        <a:bodyPr/>
        <a:lstStyle/>
        <a:p>
          <a:endParaRPr lang="en-US"/>
        </a:p>
      </dgm:t>
    </dgm:pt>
    <dgm:pt modelId="{C1A554AF-1487-4EB5-BA9F-127DD7849DBE}">
      <dgm:prSet phldrT="[Text]" custT="1"/>
      <dgm:spPr/>
      <dgm:t>
        <a:bodyPr/>
        <a:lstStyle/>
        <a:p>
          <a:r>
            <a:rPr lang="sr-Cyrl-RS" sz="1400" dirty="0" smtClean="0">
              <a:latin typeface="Times New Roman" pitchFamily="18" charset="0"/>
              <a:cs typeface="Times New Roman" pitchFamily="18" charset="0"/>
            </a:rPr>
            <a:t>кожа</a:t>
          </a:r>
          <a:endParaRPr lang="en-US" sz="1400" dirty="0">
            <a:latin typeface="Times New Roman" pitchFamily="18" charset="0"/>
            <a:cs typeface="Times New Roman" pitchFamily="18" charset="0"/>
          </a:endParaRPr>
        </a:p>
      </dgm:t>
    </dgm:pt>
    <dgm:pt modelId="{D109635C-E741-45F6-BC4E-0AAE145A52CB}" type="parTrans" cxnId="{B68BCFB1-2D00-41DF-9639-BDB4E9B46BCA}">
      <dgm:prSet/>
      <dgm:spPr/>
      <dgm:t>
        <a:bodyPr/>
        <a:lstStyle/>
        <a:p>
          <a:endParaRPr lang="en-US" sz="1400"/>
        </a:p>
      </dgm:t>
    </dgm:pt>
    <dgm:pt modelId="{A3D30B17-3A22-4064-9B00-582A5705A0E7}" type="sibTrans" cxnId="{B68BCFB1-2D00-41DF-9639-BDB4E9B46BCA}">
      <dgm:prSet/>
      <dgm:spPr/>
      <dgm:t>
        <a:bodyPr/>
        <a:lstStyle/>
        <a:p>
          <a:endParaRPr lang="en-US" sz="1400"/>
        </a:p>
      </dgm:t>
    </dgm:pt>
    <dgm:pt modelId="{F8C66E5E-41B6-4910-9A21-6CEC275CE6CD}">
      <dgm:prSet phldrT="[Text]" custT="1"/>
      <dgm:spPr/>
      <dgm:t>
        <a:bodyPr/>
        <a:lstStyle/>
        <a:p>
          <a:r>
            <a:rPr lang="en-US" sz="1400" dirty="0" smtClean="0">
              <a:latin typeface="Times New Roman" pitchFamily="18" charset="0"/>
              <a:cs typeface="Times New Roman" pitchFamily="18" charset="0"/>
            </a:rPr>
            <a:t>Anti-age</a:t>
          </a:r>
          <a:r>
            <a:rPr lang="sr-Cyrl-RS" sz="1400" dirty="0" smtClean="0">
              <a:latin typeface="Times New Roman" pitchFamily="18" charset="0"/>
              <a:cs typeface="Times New Roman" pitchFamily="18" charset="0"/>
            </a:rPr>
            <a:t> препарати</a:t>
          </a:r>
          <a:endParaRPr lang="en-US" sz="1400" dirty="0">
            <a:latin typeface="Times New Roman" pitchFamily="18" charset="0"/>
            <a:cs typeface="Times New Roman" pitchFamily="18" charset="0"/>
          </a:endParaRPr>
        </a:p>
      </dgm:t>
    </dgm:pt>
    <dgm:pt modelId="{B5BDC1C0-B245-41C9-AB4F-87777540069B}" type="parTrans" cxnId="{81A5BD27-9241-4292-BBCF-F2A3A40FD701}">
      <dgm:prSet/>
      <dgm:spPr/>
      <dgm:t>
        <a:bodyPr/>
        <a:lstStyle/>
        <a:p>
          <a:endParaRPr lang="en-US" sz="1400"/>
        </a:p>
      </dgm:t>
    </dgm:pt>
    <dgm:pt modelId="{E1225514-6021-4B8B-8574-8931257913BE}" type="sibTrans" cxnId="{81A5BD27-9241-4292-BBCF-F2A3A40FD701}">
      <dgm:prSet/>
      <dgm:spPr/>
      <dgm:t>
        <a:bodyPr/>
        <a:lstStyle/>
        <a:p>
          <a:endParaRPr lang="en-US" sz="1400"/>
        </a:p>
      </dgm:t>
    </dgm:pt>
    <dgm:pt modelId="{64218BED-6B0F-4680-84C9-C55639879217}">
      <dgm:prSet phldrT="[Text]"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О</a:t>
          </a:r>
          <a:r>
            <a:rPr lang="sr-Cyrl-RS" sz="1400" dirty="0" smtClean="0">
              <a:latin typeface="Times New Roman" pitchFamily="18" charset="0"/>
              <a:cs typeface="Times New Roman" pitchFamily="18" charset="0"/>
            </a:rPr>
            <a:t>влаживачи за хидратацију коже</a:t>
          </a:r>
          <a:endParaRPr lang="en-US" sz="1400" dirty="0">
            <a:latin typeface="Times New Roman" pitchFamily="18" charset="0"/>
            <a:cs typeface="Times New Roman" pitchFamily="18" charset="0"/>
          </a:endParaRPr>
        </a:p>
      </dgm:t>
    </dgm:pt>
    <dgm:pt modelId="{D161DA83-2DAB-4B35-AE61-29D711A8199A}" type="parTrans" cxnId="{103D58F3-20CF-40DA-BBD5-DD5AA5D7ADAF}">
      <dgm:prSet/>
      <dgm:spPr/>
      <dgm:t>
        <a:bodyPr/>
        <a:lstStyle/>
        <a:p>
          <a:endParaRPr lang="en-US" sz="1400"/>
        </a:p>
      </dgm:t>
    </dgm:pt>
    <dgm:pt modelId="{6F683D36-1E72-46DA-99BB-985167928DE9}" type="sibTrans" cxnId="{103D58F3-20CF-40DA-BBD5-DD5AA5D7ADAF}">
      <dgm:prSet/>
      <dgm:spPr/>
      <dgm:t>
        <a:bodyPr/>
        <a:lstStyle/>
        <a:p>
          <a:endParaRPr lang="en-US" sz="1400"/>
        </a:p>
      </dgm:t>
    </dgm:pt>
    <dgm:pt modelId="{9025A3D2-5FDE-4CB6-B691-EAE6ECE2C56B}">
      <dgm:prSet phldrT="[Text]" custT="1"/>
      <dgm:spPr/>
      <dgm:t>
        <a:bodyPr/>
        <a:lstStyle/>
        <a:p>
          <a:r>
            <a:rPr lang="sr-Cyrl-RS" sz="1400" dirty="0" smtClean="0">
              <a:latin typeface="Times New Roman" pitchFamily="18" charset="0"/>
              <a:cs typeface="Times New Roman" pitchFamily="18" charset="0"/>
            </a:rPr>
            <a:t>коса</a:t>
          </a:r>
          <a:endParaRPr lang="en-US" sz="1400" dirty="0">
            <a:latin typeface="Times New Roman" pitchFamily="18" charset="0"/>
            <a:cs typeface="Times New Roman" pitchFamily="18" charset="0"/>
          </a:endParaRPr>
        </a:p>
      </dgm:t>
    </dgm:pt>
    <dgm:pt modelId="{FAD92E96-21C4-4D75-9FC2-E3F6B708CD1B}" type="parTrans" cxnId="{FCEA4DA0-0DFF-46E3-8299-8820E8795A48}">
      <dgm:prSet/>
      <dgm:spPr/>
      <dgm:t>
        <a:bodyPr/>
        <a:lstStyle/>
        <a:p>
          <a:endParaRPr lang="en-US" sz="1400"/>
        </a:p>
      </dgm:t>
    </dgm:pt>
    <dgm:pt modelId="{2D6275A3-5BDC-4706-B7D3-2B1FAB2DBA44}" type="sibTrans" cxnId="{FCEA4DA0-0DFF-46E3-8299-8820E8795A48}">
      <dgm:prSet/>
      <dgm:spPr/>
      <dgm:t>
        <a:bodyPr/>
        <a:lstStyle/>
        <a:p>
          <a:endParaRPr lang="en-US" sz="1400"/>
        </a:p>
      </dgm:t>
    </dgm:pt>
    <dgm:pt modelId="{948426E2-391D-42E8-B3B8-659979226533}">
      <dgm:prSet phldrT="[Text]"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Г</a:t>
          </a:r>
          <a:r>
            <a:rPr lang="sr-Cyrl-RS" sz="1400" dirty="0" smtClean="0">
              <a:latin typeface="Times New Roman" pitchFamily="18" charset="0"/>
              <a:cs typeface="Times New Roman" pitchFamily="18" charset="0"/>
            </a:rPr>
            <a:t>елови и креме</a:t>
          </a:r>
          <a:endParaRPr lang="en-US" sz="1400" dirty="0">
            <a:latin typeface="Times New Roman" pitchFamily="18" charset="0"/>
            <a:cs typeface="Times New Roman" pitchFamily="18" charset="0"/>
          </a:endParaRPr>
        </a:p>
      </dgm:t>
    </dgm:pt>
    <dgm:pt modelId="{586CB42D-60EA-470A-8EB7-8AEEB4349801}" type="parTrans" cxnId="{D11B9314-0B36-4CEF-8EB9-B494BED4CCF2}">
      <dgm:prSet/>
      <dgm:spPr/>
      <dgm:t>
        <a:bodyPr/>
        <a:lstStyle/>
        <a:p>
          <a:endParaRPr lang="en-US" sz="1400"/>
        </a:p>
      </dgm:t>
    </dgm:pt>
    <dgm:pt modelId="{E33E2730-93A3-4EF6-B79F-6D9A43814879}" type="sibTrans" cxnId="{D11B9314-0B36-4CEF-8EB9-B494BED4CCF2}">
      <dgm:prSet/>
      <dgm:spPr/>
      <dgm:t>
        <a:bodyPr/>
        <a:lstStyle/>
        <a:p>
          <a:endParaRPr lang="en-US" sz="1400"/>
        </a:p>
      </dgm:t>
    </dgm:pt>
    <dgm:pt modelId="{982A1943-2C54-43C2-8F77-ED5C10ADAC22}">
      <dgm:prSet phldrT="[Text]"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Б</a:t>
          </a:r>
          <a:r>
            <a:rPr lang="sr-Cyrl-RS" sz="1400" dirty="0" smtClean="0">
              <a:latin typeface="Times New Roman" pitchFamily="18" charset="0"/>
              <a:cs typeface="Times New Roman" pitchFamily="18" charset="0"/>
            </a:rPr>
            <a:t>оје за косу</a:t>
          </a:r>
          <a:endParaRPr lang="en-US" sz="1400" dirty="0">
            <a:latin typeface="Times New Roman" pitchFamily="18" charset="0"/>
            <a:cs typeface="Times New Roman" pitchFamily="18" charset="0"/>
          </a:endParaRPr>
        </a:p>
      </dgm:t>
    </dgm:pt>
    <dgm:pt modelId="{982FD418-ADDD-4AC0-ABD3-D2CBC4AAE4AB}" type="parTrans" cxnId="{4380C748-DE2C-4795-B645-23B1E9F7CB1F}">
      <dgm:prSet/>
      <dgm:spPr/>
      <dgm:t>
        <a:bodyPr/>
        <a:lstStyle/>
        <a:p>
          <a:endParaRPr lang="en-US" sz="1400"/>
        </a:p>
      </dgm:t>
    </dgm:pt>
    <dgm:pt modelId="{1F9193C1-68F9-4701-8650-9A9F4E0C344A}" type="sibTrans" cxnId="{4380C748-DE2C-4795-B645-23B1E9F7CB1F}">
      <dgm:prSet/>
      <dgm:spPr/>
      <dgm:t>
        <a:bodyPr/>
        <a:lstStyle/>
        <a:p>
          <a:endParaRPr lang="en-US" sz="1400"/>
        </a:p>
      </dgm:t>
    </dgm:pt>
    <dgm:pt modelId="{DFE9166F-AF28-450C-846B-0814D5ADAA0E}">
      <dgm:prSet phldrT="[Text]" custT="1"/>
      <dgm:spPr/>
      <dgm:t>
        <a:bodyPr/>
        <a:lstStyle/>
        <a:p>
          <a:r>
            <a:rPr lang="sr-Cyrl-RS" sz="1400" dirty="0" smtClean="0">
              <a:latin typeface="Times New Roman" pitchFamily="18" charset="0"/>
              <a:cs typeface="Times New Roman" pitchFamily="18" charset="0"/>
            </a:rPr>
            <a:t>остало</a:t>
          </a:r>
          <a:endParaRPr lang="en-US" sz="1400" dirty="0">
            <a:latin typeface="Times New Roman" pitchFamily="18" charset="0"/>
            <a:cs typeface="Times New Roman" pitchFamily="18" charset="0"/>
          </a:endParaRPr>
        </a:p>
      </dgm:t>
    </dgm:pt>
    <dgm:pt modelId="{3CF18FEA-79CC-48EA-8F26-D15344D07566}" type="parTrans" cxnId="{BF999BB9-00B2-4EEF-B391-7F73D01058FC}">
      <dgm:prSet/>
      <dgm:spPr/>
      <dgm:t>
        <a:bodyPr/>
        <a:lstStyle/>
        <a:p>
          <a:endParaRPr lang="en-US" sz="1400"/>
        </a:p>
      </dgm:t>
    </dgm:pt>
    <dgm:pt modelId="{BD6BF628-8D60-458F-8283-DBBC26CCDFC8}" type="sibTrans" cxnId="{BF999BB9-00B2-4EEF-B391-7F73D01058FC}">
      <dgm:prSet/>
      <dgm:spPr/>
      <dgm:t>
        <a:bodyPr/>
        <a:lstStyle/>
        <a:p>
          <a:endParaRPr lang="en-US" sz="1400"/>
        </a:p>
      </dgm:t>
    </dgm:pt>
    <dgm:pt modelId="{2C26A241-CFB3-4482-85B5-0A1EBC9A1D58}">
      <dgm:prSet phldrT="[Text]"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Р</a:t>
          </a:r>
          <a:r>
            <a:rPr lang="sr-Cyrl-RS" sz="1400" dirty="0" smtClean="0">
              <a:latin typeface="Times New Roman" pitchFamily="18" charset="0"/>
              <a:cs typeface="Times New Roman" pitchFamily="18" charset="0"/>
            </a:rPr>
            <a:t>уж</a:t>
          </a:r>
          <a:endParaRPr lang="en-US" sz="1400" dirty="0">
            <a:latin typeface="Times New Roman" pitchFamily="18" charset="0"/>
            <a:cs typeface="Times New Roman" pitchFamily="18" charset="0"/>
          </a:endParaRPr>
        </a:p>
      </dgm:t>
    </dgm:pt>
    <dgm:pt modelId="{671E0187-DE82-44C0-BC0D-D69207FF1CA8}" type="parTrans" cxnId="{93184B6C-3632-4AFF-A248-A9F83E7DABD4}">
      <dgm:prSet/>
      <dgm:spPr/>
      <dgm:t>
        <a:bodyPr/>
        <a:lstStyle/>
        <a:p>
          <a:endParaRPr lang="en-US" sz="1400"/>
        </a:p>
      </dgm:t>
    </dgm:pt>
    <dgm:pt modelId="{0528FCB5-602A-4D9C-B5E6-12594F82E492}" type="sibTrans" cxnId="{93184B6C-3632-4AFF-A248-A9F83E7DABD4}">
      <dgm:prSet/>
      <dgm:spPr/>
      <dgm:t>
        <a:bodyPr/>
        <a:lstStyle/>
        <a:p>
          <a:endParaRPr lang="en-US" sz="1400"/>
        </a:p>
      </dgm:t>
    </dgm:pt>
    <dgm:pt modelId="{A05B46F9-5D37-44FB-8B98-7EF1D4E0A4FF}">
      <dgm:prSet phldrT="[Text]"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П</a:t>
          </a:r>
          <a:r>
            <a:rPr lang="sr-Cyrl-RS" sz="1400" dirty="0" smtClean="0">
              <a:latin typeface="Times New Roman" pitchFamily="18" charset="0"/>
              <a:cs typeface="Times New Roman" pitchFamily="18" charset="0"/>
            </a:rPr>
            <a:t>удери</a:t>
          </a:r>
          <a:endParaRPr lang="en-US" sz="1400" dirty="0">
            <a:latin typeface="Times New Roman" pitchFamily="18" charset="0"/>
            <a:cs typeface="Times New Roman" pitchFamily="18" charset="0"/>
          </a:endParaRPr>
        </a:p>
      </dgm:t>
    </dgm:pt>
    <dgm:pt modelId="{1BB0A4F6-769F-4E55-A41F-2C158185FE06}" type="parTrans" cxnId="{A1185717-7D67-4DD4-B84B-FDAB3F8853F9}">
      <dgm:prSet/>
      <dgm:spPr/>
      <dgm:t>
        <a:bodyPr/>
        <a:lstStyle/>
        <a:p>
          <a:endParaRPr lang="en-US" sz="1400"/>
        </a:p>
      </dgm:t>
    </dgm:pt>
    <dgm:pt modelId="{A6A53574-7AB3-4D09-9070-816C4C849CF4}" type="sibTrans" cxnId="{A1185717-7D67-4DD4-B84B-FDAB3F8853F9}">
      <dgm:prSet/>
      <dgm:spPr/>
      <dgm:t>
        <a:bodyPr/>
        <a:lstStyle/>
        <a:p>
          <a:endParaRPr lang="en-US" sz="1400"/>
        </a:p>
      </dgm:t>
    </dgm:pt>
    <dgm:pt modelId="{97272D31-56E6-4F74-B603-26F4253AEE25}">
      <dgm:prSet phldrT="[Text]"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П</a:t>
          </a:r>
          <a:r>
            <a:rPr lang="sr-Cyrl-RS" sz="1400" dirty="0" smtClean="0">
              <a:latin typeface="Times New Roman" pitchFamily="18" charset="0"/>
              <a:cs typeface="Times New Roman" pitchFamily="18" charset="0"/>
            </a:rPr>
            <a:t>роизводи за лице и лосиони</a:t>
          </a:r>
          <a:endParaRPr lang="en-US" sz="1400" dirty="0">
            <a:latin typeface="Times New Roman" pitchFamily="18" charset="0"/>
            <a:cs typeface="Times New Roman" pitchFamily="18" charset="0"/>
          </a:endParaRPr>
        </a:p>
      </dgm:t>
    </dgm:pt>
    <dgm:pt modelId="{735FCD62-0F61-4716-B435-71FAC9F75EFC}" type="parTrans" cxnId="{A3390B50-82D1-4E9A-85C8-43DFCC2AB76C}">
      <dgm:prSet/>
      <dgm:spPr/>
      <dgm:t>
        <a:bodyPr/>
        <a:lstStyle/>
        <a:p>
          <a:endParaRPr lang="en-US" sz="1400"/>
        </a:p>
      </dgm:t>
    </dgm:pt>
    <dgm:pt modelId="{92A9CA8D-3A42-4269-B2A5-442ACC226C13}" type="sibTrans" cxnId="{A3390B50-82D1-4E9A-85C8-43DFCC2AB76C}">
      <dgm:prSet/>
      <dgm:spPr/>
      <dgm:t>
        <a:bodyPr/>
        <a:lstStyle/>
        <a:p>
          <a:endParaRPr lang="en-US" sz="1400"/>
        </a:p>
      </dgm:t>
    </dgm:pt>
    <dgm:pt modelId="{3A1E5EB2-3026-4350-B153-43B8CE92BE93}">
      <dgm:prSet phldrT="[Text]"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Ш</a:t>
          </a:r>
          <a:r>
            <a:rPr lang="sr-Cyrl-RS" sz="1400" dirty="0" smtClean="0">
              <a:latin typeface="Times New Roman" pitchFamily="18" charset="0"/>
              <a:cs typeface="Times New Roman" pitchFamily="18" charset="0"/>
            </a:rPr>
            <a:t>ампони</a:t>
          </a:r>
          <a:endParaRPr lang="en-US" sz="1400" dirty="0">
            <a:latin typeface="Times New Roman" pitchFamily="18" charset="0"/>
            <a:cs typeface="Times New Roman" pitchFamily="18" charset="0"/>
          </a:endParaRPr>
        </a:p>
      </dgm:t>
    </dgm:pt>
    <dgm:pt modelId="{5F54AB41-E9B0-4CCC-BC77-2F7EAB03F55D}" type="parTrans" cxnId="{DEC2813D-F0B1-446F-AFB6-F88554DE8DA3}">
      <dgm:prSet/>
      <dgm:spPr/>
      <dgm:t>
        <a:bodyPr/>
        <a:lstStyle/>
        <a:p>
          <a:endParaRPr lang="en-US" sz="1400"/>
        </a:p>
      </dgm:t>
    </dgm:pt>
    <dgm:pt modelId="{72D84E15-6FA8-42F5-A4C9-9733E91CF627}" type="sibTrans" cxnId="{DEC2813D-F0B1-446F-AFB6-F88554DE8DA3}">
      <dgm:prSet/>
      <dgm:spPr/>
      <dgm:t>
        <a:bodyPr/>
        <a:lstStyle/>
        <a:p>
          <a:endParaRPr lang="en-US" sz="1400"/>
        </a:p>
      </dgm:t>
    </dgm:pt>
    <dgm:pt modelId="{6BBA064B-F222-49A1-B390-B2A02F0BBFD4}">
      <dgm:prSet phldrT="[Text]"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С</a:t>
          </a:r>
          <a:r>
            <a:rPr lang="sr-Cyrl-RS" sz="1400" dirty="0" smtClean="0">
              <a:latin typeface="Times New Roman" pitchFamily="18" charset="0"/>
              <a:cs typeface="Times New Roman" pitchFamily="18" charset="0"/>
            </a:rPr>
            <a:t>тимулатори раста косе</a:t>
          </a:r>
          <a:endParaRPr lang="en-US" sz="1400" dirty="0">
            <a:latin typeface="Times New Roman" pitchFamily="18" charset="0"/>
            <a:cs typeface="Times New Roman" pitchFamily="18" charset="0"/>
          </a:endParaRPr>
        </a:p>
      </dgm:t>
    </dgm:pt>
    <dgm:pt modelId="{BE9DD31B-4263-4E21-B094-5A95D25D8E14}" type="parTrans" cxnId="{67A4A1FC-11B2-49E2-B7B3-AF43911CE4C8}">
      <dgm:prSet/>
      <dgm:spPr/>
      <dgm:t>
        <a:bodyPr/>
        <a:lstStyle/>
        <a:p>
          <a:endParaRPr lang="en-US" sz="1400"/>
        </a:p>
      </dgm:t>
    </dgm:pt>
    <dgm:pt modelId="{75DE6599-EBC3-409A-AC0F-8AB1C9C3C5FC}" type="sibTrans" cxnId="{67A4A1FC-11B2-49E2-B7B3-AF43911CE4C8}">
      <dgm:prSet/>
      <dgm:spPr/>
      <dgm:t>
        <a:bodyPr/>
        <a:lstStyle/>
        <a:p>
          <a:endParaRPr lang="en-US" sz="1400"/>
        </a:p>
      </dgm:t>
    </dgm:pt>
    <dgm:pt modelId="{E8DD0E48-B988-4852-9E02-DACBEBEF2D96}">
      <dgm:prSet phldrT="[Text]"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П</a:t>
          </a:r>
          <a:r>
            <a:rPr lang="sr-Cyrl-RS" sz="1400" dirty="0" smtClean="0">
              <a:latin typeface="Times New Roman" pitchFamily="18" charset="0"/>
              <a:cs typeface="Times New Roman" pitchFamily="18" charset="0"/>
            </a:rPr>
            <a:t>ротив опадања косе</a:t>
          </a:r>
          <a:endParaRPr lang="en-US" sz="1400" dirty="0">
            <a:latin typeface="Times New Roman" pitchFamily="18" charset="0"/>
            <a:cs typeface="Times New Roman" pitchFamily="18" charset="0"/>
          </a:endParaRPr>
        </a:p>
      </dgm:t>
    </dgm:pt>
    <dgm:pt modelId="{50CC6C3B-BD9A-474D-A29E-99DF04E71677}" type="parTrans" cxnId="{DEB55B8E-0D29-45B8-9E23-2E1B9AA050DC}">
      <dgm:prSet/>
      <dgm:spPr/>
      <dgm:t>
        <a:bodyPr/>
        <a:lstStyle/>
        <a:p>
          <a:endParaRPr lang="en-US" sz="1400"/>
        </a:p>
      </dgm:t>
    </dgm:pt>
    <dgm:pt modelId="{6B3996DF-6E89-46B0-8AF6-680D3963324D}" type="sibTrans" cxnId="{DEB55B8E-0D29-45B8-9E23-2E1B9AA050DC}">
      <dgm:prSet/>
      <dgm:spPr/>
      <dgm:t>
        <a:bodyPr/>
        <a:lstStyle/>
        <a:p>
          <a:endParaRPr lang="en-US" sz="1400"/>
        </a:p>
      </dgm:t>
    </dgm:pt>
    <dgm:pt modelId="{0CC84068-8C98-4E92-9BAE-8ED9F9091E7A}">
      <dgm:prSet phldrT="[Text]"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П</a:t>
          </a:r>
          <a:r>
            <a:rPr lang="sr-Cyrl-RS" sz="1400" dirty="0" smtClean="0">
              <a:latin typeface="Times New Roman" pitchFamily="18" charset="0"/>
              <a:cs typeface="Times New Roman" pitchFamily="18" charset="0"/>
            </a:rPr>
            <a:t>аста за збуде</a:t>
          </a:r>
          <a:endParaRPr lang="en-US" sz="1400" dirty="0">
            <a:latin typeface="Times New Roman" pitchFamily="18" charset="0"/>
            <a:cs typeface="Times New Roman" pitchFamily="18" charset="0"/>
          </a:endParaRPr>
        </a:p>
      </dgm:t>
    </dgm:pt>
    <dgm:pt modelId="{229C1D84-5314-4E19-A87E-68CF83695B92}" type="parTrans" cxnId="{016BE7C2-0E48-4575-8270-5AE0DCB007ED}">
      <dgm:prSet/>
      <dgm:spPr/>
      <dgm:t>
        <a:bodyPr/>
        <a:lstStyle/>
        <a:p>
          <a:endParaRPr lang="en-US" sz="1400"/>
        </a:p>
      </dgm:t>
    </dgm:pt>
    <dgm:pt modelId="{AF2BB4C9-0BAA-4322-BBAE-E9B94C66A6C2}" type="sibTrans" cxnId="{016BE7C2-0E48-4575-8270-5AE0DCB007ED}">
      <dgm:prSet/>
      <dgm:spPr/>
      <dgm:t>
        <a:bodyPr/>
        <a:lstStyle/>
        <a:p>
          <a:endParaRPr lang="en-US" sz="1400"/>
        </a:p>
      </dgm:t>
    </dgm:pt>
    <dgm:pt modelId="{BEA19340-3DAF-4490-ABC2-E67DB00CAF8D}" type="pres">
      <dgm:prSet presAssocID="{63E95938-8194-42A4-BB68-FCDFF440739B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D29CBDB-1C7C-42A6-890F-16F2158A3DB6}" type="pres">
      <dgm:prSet presAssocID="{C1A554AF-1487-4EB5-BA9F-127DD7849DBE}" presName="composite" presStyleCnt="0"/>
      <dgm:spPr/>
    </dgm:pt>
    <dgm:pt modelId="{D77BA0AD-9BE5-4D03-8B24-DA7B6EF6DC8A}" type="pres">
      <dgm:prSet presAssocID="{C1A554AF-1487-4EB5-BA9F-127DD7849DBE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2A67BF3-C549-4ADC-BA5D-2318B2D3B6E2}" type="pres">
      <dgm:prSet presAssocID="{C1A554AF-1487-4EB5-BA9F-127DD7849DBE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1893A2-EBB2-49A3-9422-375961E34D23}" type="pres">
      <dgm:prSet presAssocID="{A3D30B17-3A22-4064-9B00-582A5705A0E7}" presName="sp" presStyleCnt="0"/>
      <dgm:spPr/>
    </dgm:pt>
    <dgm:pt modelId="{4B10E564-A0F3-4737-8760-D6E202751D62}" type="pres">
      <dgm:prSet presAssocID="{9025A3D2-5FDE-4CB6-B691-EAE6ECE2C56B}" presName="composite" presStyleCnt="0"/>
      <dgm:spPr/>
    </dgm:pt>
    <dgm:pt modelId="{9B4CEEB2-4247-4A25-852C-6E40711CAA82}" type="pres">
      <dgm:prSet presAssocID="{9025A3D2-5FDE-4CB6-B691-EAE6ECE2C56B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07F1AF6-601B-42C0-B19F-0FDCE931834A}" type="pres">
      <dgm:prSet presAssocID="{9025A3D2-5FDE-4CB6-B691-EAE6ECE2C56B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BA90480-6CA2-47B9-A511-DBA583346294}" type="pres">
      <dgm:prSet presAssocID="{2D6275A3-5BDC-4706-B7D3-2B1FAB2DBA44}" presName="sp" presStyleCnt="0"/>
      <dgm:spPr/>
    </dgm:pt>
    <dgm:pt modelId="{C3369F3F-3453-461F-9507-089706B8FB0E}" type="pres">
      <dgm:prSet presAssocID="{DFE9166F-AF28-450C-846B-0814D5ADAA0E}" presName="composite" presStyleCnt="0"/>
      <dgm:spPr/>
    </dgm:pt>
    <dgm:pt modelId="{C4E810B2-BA3D-424C-A5AE-E0C4366B8589}" type="pres">
      <dgm:prSet presAssocID="{DFE9166F-AF28-450C-846B-0814D5ADAA0E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010043E-061B-4D25-899E-378A2CC4F0A3}" type="pres">
      <dgm:prSet presAssocID="{DFE9166F-AF28-450C-846B-0814D5ADAA0E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F999BB9-00B2-4EEF-B391-7F73D01058FC}" srcId="{63E95938-8194-42A4-BB68-FCDFF440739B}" destId="{DFE9166F-AF28-450C-846B-0814D5ADAA0E}" srcOrd="2" destOrd="0" parTransId="{3CF18FEA-79CC-48EA-8F26-D15344D07566}" sibTransId="{BD6BF628-8D60-458F-8283-DBBC26CCDFC8}"/>
    <dgm:cxn modelId="{B0A6ACBA-F350-4BF8-A070-9DCCB91D1F97}" type="presOf" srcId="{E8DD0E48-B988-4852-9E02-DACBEBEF2D96}" destId="{307F1AF6-601B-42C0-B19F-0FDCE931834A}" srcOrd="0" destOrd="4" presId="urn:microsoft.com/office/officeart/2005/8/layout/chevron2"/>
    <dgm:cxn modelId="{5899C4C4-8667-48F7-B2B9-2BD6F1075788}" type="presOf" srcId="{64218BED-6B0F-4680-84C9-C55639879217}" destId="{22A67BF3-C549-4ADC-BA5D-2318B2D3B6E2}" srcOrd="0" destOrd="1" presId="urn:microsoft.com/office/officeart/2005/8/layout/chevron2"/>
    <dgm:cxn modelId="{A1185717-7D67-4DD4-B84B-FDAB3F8853F9}" srcId="{DFE9166F-AF28-450C-846B-0814D5ADAA0E}" destId="{A05B46F9-5D37-44FB-8B98-7EF1D4E0A4FF}" srcOrd="2" destOrd="0" parTransId="{1BB0A4F6-769F-4E55-A41F-2C158185FE06}" sibTransId="{A6A53574-7AB3-4D09-9070-816C4C849CF4}"/>
    <dgm:cxn modelId="{1BB3EB49-7D52-496F-BCBB-3DD109071313}" type="presOf" srcId="{6BBA064B-F222-49A1-B390-B2A02F0BBFD4}" destId="{307F1AF6-601B-42C0-B19F-0FDCE931834A}" srcOrd="0" destOrd="3" presId="urn:microsoft.com/office/officeart/2005/8/layout/chevron2"/>
    <dgm:cxn modelId="{A3390B50-82D1-4E9A-85C8-43DFCC2AB76C}" srcId="{C1A554AF-1487-4EB5-BA9F-127DD7849DBE}" destId="{97272D31-56E6-4F74-B603-26F4253AEE25}" srcOrd="2" destOrd="0" parTransId="{735FCD62-0F61-4716-B435-71FAC9F75EFC}" sibTransId="{92A9CA8D-3A42-4269-B2A5-442ACC226C13}"/>
    <dgm:cxn modelId="{65B26B6C-1FF0-4E02-AFCD-C64C2144242B}" type="presOf" srcId="{A05B46F9-5D37-44FB-8B98-7EF1D4E0A4FF}" destId="{9010043E-061B-4D25-899E-378A2CC4F0A3}" srcOrd="0" destOrd="2" presId="urn:microsoft.com/office/officeart/2005/8/layout/chevron2"/>
    <dgm:cxn modelId="{3471341E-98E2-4972-AF6C-C16DA9C13F9D}" type="presOf" srcId="{C1A554AF-1487-4EB5-BA9F-127DD7849DBE}" destId="{D77BA0AD-9BE5-4D03-8B24-DA7B6EF6DC8A}" srcOrd="0" destOrd="0" presId="urn:microsoft.com/office/officeart/2005/8/layout/chevron2"/>
    <dgm:cxn modelId="{103D58F3-20CF-40DA-BBD5-DD5AA5D7ADAF}" srcId="{C1A554AF-1487-4EB5-BA9F-127DD7849DBE}" destId="{64218BED-6B0F-4680-84C9-C55639879217}" srcOrd="1" destOrd="0" parTransId="{D161DA83-2DAB-4B35-AE61-29D711A8199A}" sibTransId="{6F683D36-1E72-46DA-99BB-985167928DE9}"/>
    <dgm:cxn modelId="{016BE7C2-0E48-4575-8270-5AE0DCB007ED}" srcId="{DFE9166F-AF28-450C-846B-0814D5ADAA0E}" destId="{0CC84068-8C98-4E92-9BAE-8ED9F9091E7A}" srcOrd="1" destOrd="0" parTransId="{229C1D84-5314-4E19-A87E-68CF83695B92}" sibTransId="{AF2BB4C9-0BAA-4322-BBAE-E9B94C66A6C2}"/>
    <dgm:cxn modelId="{CAFFE3DC-9E50-4FCB-BE23-534F061FBCB2}" type="presOf" srcId="{63E95938-8194-42A4-BB68-FCDFF440739B}" destId="{BEA19340-3DAF-4490-ABC2-E67DB00CAF8D}" srcOrd="0" destOrd="0" presId="urn:microsoft.com/office/officeart/2005/8/layout/chevron2"/>
    <dgm:cxn modelId="{DB1FB7C5-3FBE-4C67-8EE5-BBD869E4CFA0}" type="presOf" srcId="{3A1E5EB2-3026-4350-B153-43B8CE92BE93}" destId="{307F1AF6-601B-42C0-B19F-0FDCE931834A}" srcOrd="0" destOrd="2" presId="urn:microsoft.com/office/officeart/2005/8/layout/chevron2"/>
    <dgm:cxn modelId="{8ECA01AB-1BF5-4C8F-ADDC-AF2457FE13C9}" type="presOf" srcId="{948426E2-391D-42E8-B3B8-659979226533}" destId="{307F1AF6-601B-42C0-B19F-0FDCE931834A}" srcOrd="0" destOrd="0" presId="urn:microsoft.com/office/officeart/2005/8/layout/chevron2"/>
    <dgm:cxn modelId="{E1690778-7FFB-4CE9-9F61-3CC476CA7A1B}" type="presOf" srcId="{2C26A241-CFB3-4482-85B5-0A1EBC9A1D58}" destId="{9010043E-061B-4D25-899E-378A2CC4F0A3}" srcOrd="0" destOrd="0" presId="urn:microsoft.com/office/officeart/2005/8/layout/chevron2"/>
    <dgm:cxn modelId="{3466E824-B727-4DBF-A97D-8B8FE0983518}" type="presOf" srcId="{DFE9166F-AF28-450C-846B-0814D5ADAA0E}" destId="{C4E810B2-BA3D-424C-A5AE-E0C4366B8589}" srcOrd="0" destOrd="0" presId="urn:microsoft.com/office/officeart/2005/8/layout/chevron2"/>
    <dgm:cxn modelId="{625A6C13-01F7-48DA-8B0A-7D6DE0E46B30}" type="presOf" srcId="{97272D31-56E6-4F74-B603-26F4253AEE25}" destId="{22A67BF3-C549-4ADC-BA5D-2318B2D3B6E2}" srcOrd="0" destOrd="2" presId="urn:microsoft.com/office/officeart/2005/8/layout/chevron2"/>
    <dgm:cxn modelId="{67A4A1FC-11B2-49E2-B7B3-AF43911CE4C8}" srcId="{9025A3D2-5FDE-4CB6-B691-EAE6ECE2C56B}" destId="{6BBA064B-F222-49A1-B390-B2A02F0BBFD4}" srcOrd="3" destOrd="0" parTransId="{BE9DD31B-4263-4E21-B094-5A95D25D8E14}" sibTransId="{75DE6599-EBC3-409A-AC0F-8AB1C9C3C5FC}"/>
    <dgm:cxn modelId="{4380C748-DE2C-4795-B645-23B1E9F7CB1F}" srcId="{9025A3D2-5FDE-4CB6-B691-EAE6ECE2C56B}" destId="{982A1943-2C54-43C2-8F77-ED5C10ADAC22}" srcOrd="1" destOrd="0" parTransId="{982FD418-ADDD-4AC0-ABD3-D2CBC4AAE4AB}" sibTransId="{1F9193C1-68F9-4701-8650-9A9F4E0C344A}"/>
    <dgm:cxn modelId="{6B2B6B26-0674-4800-9926-4F3085717182}" type="presOf" srcId="{982A1943-2C54-43C2-8F77-ED5C10ADAC22}" destId="{307F1AF6-601B-42C0-B19F-0FDCE931834A}" srcOrd="0" destOrd="1" presId="urn:microsoft.com/office/officeart/2005/8/layout/chevron2"/>
    <dgm:cxn modelId="{DEC2813D-F0B1-446F-AFB6-F88554DE8DA3}" srcId="{9025A3D2-5FDE-4CB6-B691-EAE6ECE2C56B}" destId="{3A1E5EB2-3026-4350-B153-43B8CE92BE93}" srcOrd="2" destOrd="0" parTransId="{5F54AB41-E9B0-4CCC-BC77-2F7EAB03F55D}" sibTransId="{72D84E15-6FA8-42F5-A4C9-9733E91CF627}"/>
    <dgm:cxn modelId="{D11B9314-0B36-4CEF-8EB9-B494BED4CCF2}" srcId="{9025A3D2-5FDE-4CB6-B691-EAE6ECE2C56B}" destId="{948426E2-391D-42E8-B3B8-659979226533}" srcOrd="0" destOrd="0" parTransId="{586CB42D-60EA-470A-8EB7-8AEEB4349801}" sibTransId="{E33E2730-93A3-4EF6-B79F-6D9A43814879}"/>
    <dgm:cxn modelId="{DEB55B8E-0D29-45B8-9E23-2E1B9AA050DC}" srcId="{9025A3D2-5FDE-4CB6-B691-EAE6ECE2C56B}" destId="{E8DD0E48-B988-4852-9E02-DACBEBEF2D96}" srcOrd="4" destOrd="0" parTransId="{50CC6C3B-BD9A-474D-A29E-99DF04E71677}" sibTransId="{6B3996DF-6E89-46B0-8AF6-680D3963324D}"/>
    <dgm:cxn modelId="{FCEA4DA0-0DFF-46E3-8299-8820E8795A48}" srcId="{63E95938-8194-42A4-BB68-FCDFF440739B}" destId="{9025A3D2-5FDE-4CB6-B691-EAE6ECE2C56B}" srcOrd="1" destOrd="0" parTransId="{FAD92E96-21C4-4D75-9FC2-E3F6B708CD1B}" sibTransId="{2D6275A3-5BDC-4706-B7D3-2B1FAB2DBA44}"/>
    <dgm:cxn modelId="{CEA43AD9-0EA9-4F77-82BF-97AE9996F8A0}" type="presOf" srcId="{9025A3D2-5FDE-4CB6-B691-EAE6ECE2C56B}" destId="{9B4CEEB2-4247-4A25-852C-6E40711CAA82}" srcOrd="0" destOrd="0" presId="urn:microsoft.com/office/officeart/2005/8/layout/chevron2"/>
    <dgm:cxn modelId="{93184B6C-3632-4AFF-A248-A9F83E7DABD4}" srcId="{DFE9166F-AF28-450C-846B-0814D5ADAA0E}" destId="{2C26A241-CFB3-4482-85B5-0A1EBC9A1D58}" srcOrd="0" destOrd="0" parTransId="{671E0187-DE82-44C0-BC0D-D69207FF1CA8}" sibTransId="{0528FCB5-602A-4D9C-B5E6-12594F82E492}"/>
    <dgm:cxn modelId="{81A5BD27-9241-4292-BBCF-F2A3A40FD701}" srcId="{C1A554AF-1487-4EB5-BA9F-127DD7849DBE}" destId="{F8C66E5E-41B6-4910-9A21-6CEC275CE6CD}" srcOrd="0" destOrd="0" parTransId="{B5BDC1C0-B245-41C9-AB4F-87777540069B}" sibTransId="{E1225514-6021-4B8B-8574-8931257913BE}"/>
    <dgm:cxn modelId="{B68BCFB1-2D00-41DF-9639-BDB4E9B46BCA}" srcId="{63E95938-8194-42A4-BB68-FCDFF440739B}" destId="{C1A554AF-1487-4EB5-BA9F-127DD7849DBE}" srcOrd="0" destOrd="0" parTransId="{D109635C-E741-45F6-BC4E-0AAE145A52CB}" sibTransId="{A3D30B17-3A22-4064-9B00-582A5705A0E7}"/>
    <dgm:cxn modelId="{9BB73B44-3135-4366-8BBD-F1089168DBCA}" type="presOf" srcId="{F8C66E5E-41B6-4910-9A21-6CEC275CE6CD}" destId="{22A67BF3-C549-4ADC-BA5D-2318B2D3B6E2}" srcOrd="0" destOrd="0" presId="urn:microsoft.com/office/officeart/2005/8/layout/chevron2"/>
    <dgm:cxn modelId="{F9FA8F2E-69C7-415E-A77E-3ED5D1295582}" type="presOf" srcId="{0CC84068-8C98-4E92-9BAE-8ED9F9091E7A}" destId="{9010043E-061B-4D25-899E-378A2CC4F0A3}" srcOrd="0" destOrd="1" presId="urn:microsoft.com/office/officeart/2005/8/layout/chevron2"/>
    <dgm:cxn modelId="{0FE98034-2EA0-4FA5-B884-E62147419555}" type="presParOf" srcId="{BEA19340-3DAF-4490-ABC2-E67DB00CAF8D}" destId="{FD29CBDB-1C7C-42A6-890F-16F2158A3DB6}" srcOrd="0" destOrd="0" presId="urn:microsoft.com/office/officeart/2005/8/layout/chevron2"/>
    <dgm:cxn modelId="{958F4547-B49C-412C-A1D3-26BBD6860199}" type="presParOf" srcId="{FD29CBDB-1C7C-42A6-890F-16F2158A3DB6}" destId="{D77BA0AD-9BE5-4D03-8B24-DA7B6EF6DC8A}" srcOrd="0" destOrd="0" presId="urn:microsoft.com/office/officeart/2005/8/layout/chevron2"/>
    <dgm:cxn modelId="{49A681F5-60C1-4301-B3F3-418B60E16C22}" type="presParOf" srcId="{FD29CBDB-1C7C-42A6-890F-16F2158A3DB6}" destId="{22A67BF3-C549-4ADC-BA5D-2318B2D3B6E2}" srcOrd="1" destOrd="0" presId="urn:microsoft.com/office/officeart/2005/8/layout/chevron2"/>
    <dgm:cxn modelId="{86CA8D09-D55E-4D89-B588-111CA9DCF0AF}" type="presParOf" srcId="{BEA19340-3DAF-4490-ABC2-E67DB00CAF8D}" destId="{B31893A2-EBB2-49A3-9422-375961E34D23}" srcOrd="1" destOrd="0" presId="urn:microsoft.com/office/officeart/2005/8/layout/chevron2"/>
    <dgm:cxn modelId="{34E4EFFD-6B04-4DE8-B0A8-F59FECA3C554}" type="presParOf" srcId="{BEA19340-3DAF-4490-ABC2-E67DB00CAF8D}" destId="{4B10E564-A0F3-4737-8760-D6E202751D62}" srcOrd="2" destOrd="0" presId="urn:microsoft.com/office/officeart/2005/8/layout/chevron2"/>
    <dgm:cxn modelId="{9A561C8A-72A7-4D41-8FED-9BD93B024328}" type="presParOf" srcId="{4B10E564-A0F3-4737-8760-D6E202751D62}" destId="{9B4CEEB2-4247-4A25-852C-6E40711CAA82}" srcOrd="0" destOrd="0" presId="urn:microsoft.com/office/officeart/2005/8/layout/chevron2"/>
    <dgm:cxn modelId="{C2505294-226F-44EC-B3BD-312527134400}" type="presParOf" srcId="{4B10E564-A0F3-4737-8760-D6E202751D62}" destId="{307F1AF6-601B-42C0-B19F-0FDCE931834A}" srcOrd="1" destOrd="0" presId="urn:microsoft.com/office/officeart/2005/8/layout/chevron2"/>
    <dgm:cxn modelId="{8F09C34B-A134-405C-B37B-346409631920}" type="presParOf" srcId="{BEA19340-3DAF-4490-ABC2-E67DB00CAF8D}" destId="{ABA90480-6CA2-47B9-A511-DBA583346294}" srcOrd="3" destOrd="0" presId="urn:microsoft.com/office/officeart/2005/8/layout/chevron2"/>
    <dgm:cxn modelId="{664F6EDE-7FB0-42AA-9C47-77A264CD0F8F}" type="presParOf" srcId="{BEA19340-3DAF-4490-ABC2-E67DB00CAF8D}" destId="{C3369F3F-3453-461F-9507-089706B8FB0E}" srcOrd="4" destOrd="0" presId="urn:microsoft.com/office/officeart/2005/8/layout/chevron2"/>
    <dgm:cxn modelId="{DA289F96-2E7E-4DE8-8FBF-B65CC86CBF80}" type="presParOf" srcId="{C3369F3F-3453-461F-9507-089706B8FB0E}" destId="{C4E810B2-BA3D-424C-A5AE-E0C4366B8589}" srcOrd="0" destOrd="0" presId="urn:microsoft.com/office/officeart/2005/8/layout/chevron2"/>
    <dgm:cxn modelId="{C7E82F82-CC4C-4D3C-A93E-9FB1F1755B70}" type="presParOf" srcId="{C3369F3F-3453-461F-9507-089706B8FB0E}" destId="{9010043E-061B-4D25-899E-378A2CC4F0A3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0E255FE-92BB-418F-81C2-3D575162415F}" type="doc">
      <dgm:prSet loTypeId="urn:microsoft.com/office/officeart/2005/8/layout/list1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D9F4C683-C4BC-45FF-B9DB-9E38FC73895B}">
      <dgm:prSet phldrT="[Text]"/>
      <dgm:spPr/>
      <dgm:t>
        <a:bodyPr/>
        <a:lstStyle/>
        <a:p>
          <a:r>
            <a:rPr lang="ru-RU" dirty="0" smtClean="0"/>
            <a:t>П</a:t>
          </a:r>
          <a:r>
            <a:rPr lang="sr-Cyrl-RS" dirty="0" smtClean="0"/>
            <a:t>окрећу механизам зарастања рана који активира фибробласте </a:t>
          </a:r>
          <a:endParaRPr lang="en-US" dirty="0"/>
        </a:p>
      </dgm:t>
    </dgm:pt>
    <dgm:pt modelId="{2C4A326F-1921-46EE-9E00-C798BC7AE6E0}" type="parTrans" cxnId="{C79FACDD-EAC1-41EB-85B1-CE3819AC8513}">
      <dgm:prSet/>
      <dgm:spPr/>
      <dgm:t>
        <a:bodyPr/>
        <a:lstStyle/>
        <a:p>
          <a:endParaRPr lang="en-US"/>
        </a:p>
      </dgm:t>
    </dgm:pt>
    <dgm:pt modelId="{214BE2E7-36E5-4F4E-B658-15935AA895DD}" type="sibTrans" cxnId="{C79FACDD-EAC1-41EB-85B1-CE3819AC8513}">
      <dgm:prSet/>
      <dgm:spPr/>
      <dgm:t>
        <a:bodyPr/>
        <a:lstStyle/>
        <a:p>
          <a:endParaRPr lang="en-US"/>
        </a:p>
      </dgm:t>
    </dgm:pt>
    <dgm:pt modelId="{644AA0BE-618C-495D-85D9-DE78621BBECC}">
      <dgm:prSet phldrT="[Text]"/>
      <dgm:spPr/>
      <dgm:t>
        <a:bodyPr/>
        <a:lstStyle/>
        <a:p>
          <a:r>
            <a:rPr lang="ru-RU" dirty="0" smtClean="0"/>
            <a:t>Д</a:t>
          </a:r>
          <a:r>
            <a:rPr lang="sr-Cyrl-RS" dirty="0" smtClean="0"/>
            <a:t>оприносе већој синтези колагенских влакана у ћелији</a:t>
          </a:r>
          <a:endParaRPr lang="en-US" dirty="0"/>
        </a:p>
      </dgm:t>
    </dgm:pt>
    <dgm:pt modelId="{68EA1992-D30A-4C72-B7ED-44DC24410C12}" type="parTrans" cxnId="{B1529EB6-A6D7-443F-9371-4C7FF4810EB4}">
      <dgm:prSet/>
      <dgm:spPr/>
      <dgm:t>
        <a:bodyPr/>
        <a:lstStyle/>
        <a:p>
          <a:endParaRPr lang="en-US"/>
        </a:p>
      </dgm:t>
    </dgm:pt>
    <dgm:pt modelId="{E6BF3843-CC56-4BE8-8CF3-3056B141E839}" type="sibTrans" cxnId="{B1529EB6-A6D7-443F-9371-4C7FF4810EB4}">
      <dgm:prSet/>
      <dgm:spPr/>
      <dgm:t>
        <a:bodyPr/>
        <a:lstStyle/>
        <a:p>
          <a:endParaRPr lang="en-US"/>
        </a:p>
      </dgm:t>
    </dgm:pt>
    <dgm:pt modelId="{D69A2684-703C-410A-93A4-4CD6DC24D632}">
      <dgm:prSet phldrT="[Text]"/>
      <dgm:spPr/>
      <dgm:t>
        <a:bodyPr/>
        <a:lstStyle/>
        <a:p>
          <a:r>
            <a:rPr lang="ru-RU" dirty="0" smtClean="0"/>
            <a:t>У</a:t>
          </a:r>
          <a:r>
            <a:rPr lang="sr-Cyrl-RS" dirty="0" smtClean="0"/>
            <a:t>мањују фине линије и боре и подстичу регенерацију коже</a:t>
          </a:r>
          <a:endParaRPr lang="en-US" dirty="0"/>
        </a:p>
      </dgm:t>
    </dgm:pt>
    <dgm:pt modelId="{49687E01-3A97-48ED-843A-AF881DDD10C5}" type="parTrans" cxnId="{EC68A1FA-7FC2-4C84-80F7-348BE0B55F50}">
      <dgm:prSet/>
      <dgm:spPr/>
      <dgm:t>
        <a:bodyPr/>
        <a:lstStyle/>
        <a:p>
          <a:endParaRPr lang="en-US"/>
        </a:p>
      </dgm:t>
    </dgm:pt>
    <dgm:pt modelId="{D4F9DC79-187D-404A-A690-539AA4669E4B}" type="sibTrans" cxnId="{EC68A1FA-7FC2-4C84-80F7-348BE0B55F50}">
      <dgm:prSet/>
      <dgm:spPr/>
      <dgm:t>
        <a:bodyPr/>
        <a:lstStyle/>
        <a:p>
          <a:endParaRPr lang="en-US"/>
        </a:p>
      </dgm:t>
    </dgm:pt>
    <dgm:pt modelId="{6755C3F8-D129-4A10-A360-CECAF01D33CB}" type="pres">
      <dgm:prSet presAssocID="{50E255FE-92BB-418F-81C2-3D575162415F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CACB01E-F008-46CD-A955-EFE98DC0EF52}" type="pres">
      <dgm:prSet presAssocID="{D9F4C683-C4BC-45FF-B9DB-9E38FC73895B}" presName="parentLin" presStyleCnt="0"/>
      <dgm:spPr/>
    </dgm:pt>
    <dgm:pt modelId="{4EFCC59F-161A-467F-B37B-2A5C6191F3AD}" type="pres">
      <dgm:prSet presAssocID="{D9F4C683-C4BC-45FF-B9DB-9E38FC73895B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B2376C48-3D42-4584-992D-806B0605B926}" type="pres">
      <dgm:prSet presAssocID="{D9F4C683-C4BC-45FF-B9DB-9E38FC73895B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3ABEAD3-DCF8-42E3-9D70-3535A843BED2}" type="pres">
      <dgm:prSet presAssocID="{D9F4C683-C4BC-45FF-B9DB-9E38FC73895B}" presName="negativeSpace" presStyleCnt="0"/>
      <dgm:spPr/>
    </dgm:pt>
    <dgm:pt modelId="{28662F53-C967-4CEC-839D-2A3C143C5AA0}" type="pres">
      <dgm:prSet presAssocID="{D9F4C683-C4BC-45FF-B9DB-9E38FC73895B}" presName="childText" presStyleLbl="conFgAcc1" presStyleIdx="0" presStyleCnt="3">
        <dgm:presLayoutVars>
          <dgm:bulletEnabled val="1"/>
        </dgm:presLayoutVars>
      </dgm:prSet>
      <dgm:spPr/>
    </dgm:pt>
    <dgm:pt modelId="{7E9FFC0C-57A9-4846-BB5E-2CDC30E59AEE}" type="pres">
      <dgm:prSet presAssocID="{214BE2E7-36E5-4F4E-B658-15935AA895DD}" presName="spaceBetweenRectangles" presStyleCnt="0"/>
      <dgm:spPr/>
    </dgm:pt>
    <dgm:pt modelId="{73FD288F-55EF-4705-801C-952668773D83}" type="pres">
      <dgm:prSet presAssocID="{644AA0BE-618C-495D-85D9-DE78621BBECC}" presName="parentLin" presStyleCnt="0"/>
      <dgm:spPr/>
    </dgm:pt>
    <dgm:pt modelId="{F15C99F0-A970-4AFB-A749-0E6D52D47249}" type="pres">
      <dgm:prSet presAssocID="{644AA0BE-618C-495D-85D9-DE78621BBECC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5BD9EBA9-2536-47DB-BE6A-5AFE428C8D90}" type="pres">
      <dgm:prSet presAssocID="{644AA0BE-618C-495D-85D9-DE78621BBECC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42D907E-FCEE-49AB-9726-6F5B7B9E5751}" type="pres">
      <dgm:prSet presAssocID="{644AA0BE-618C-495D-85D9-DE78621BBECC}" presName="negativeSpace" presStyleCnt="0"/>
      <dgm:spPr/>
    </dgm:pt>
    <dgm:pt modelId="{8A58D3A5-E6C5-4EB4-B8D6-65A7FD0EB576}" type="pres">
      <dgm:prSet presAssocID="{644AA0BE-618C-495D-85D9-DE78621BBECC}" presName="childText" presStyleLbl="conFgAcc1" presStyleIdx="1" presStyleCnt="3">
        <dgm:presLayoutVars>
          <dgm:bulletEnabled val="1"/>
        </dgm:presLayoutVars>
      </dgm:prSet>
      <dgm:spPr/>
    </dgm:pt>
    <dgm:pt modelId="{307DB898-85F9-4828-9795-95DC8F39F1B6}" type="pres">
      <dgm:prSet presAssocID="{E6BF3843-CC56-4BE8-8CF3-3056B141E839}" presName="spaceBetweenRectangles" presStyleCnt="0"/>
      <dgm:spPr/>
    </dgm:pt>
    <dgm:pt modelId="{1FC1AF1F-0E29-4C3A-9E07-16F5E96FE1F9}" type="pres">
      <dgm:prSet presAssocID="{D69A2684-703C-410A-93A4-4CD6DC24D632}" presName="parentLin" presStyleCnt="0"/>
      <dgm:spPr/>
    </dgm:pt>
    <dgm:pt modelId="{CA9F7BA1-090E-430C-9A41-937809E4FB11}" type="pres">
      <dgm:prSet presAssocID="{D69A2684-703C-410A-93A4-4CD6DC24D632}" presName="parentLeftMargin" presStyleLbl="node1" presStyleIdx="1" presStyleCnt="3"/>
      <dgm:spPr/>
      <dgm:t>
        <a:bodyPr/>
        <a:lstStyle/>
        <a:p>
          <a:endParaRPr lang="en-US"/>
        </a:p>
      </dgm:t>
    </dgm:pt>
    <dgm:pt modelId="{4832EEF4-DD11-4A1B-870D-50B93770DDF2}" type="pres">
      <dgm:prSet presAssocID="{D69A2684-703C-410A-93A4-4CD6DC24D632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E4384A7-AC11-4438-AD25-AEC39ED6C821}" type="pres">
      <dgm:prSet presAssocID="{D69A2684-703C-410A-93A4-4CD6DC24D632}" presName="negativeSpace" presStyleCnt="0"/>
      <dgm:spPr/>
    </dgm:pt>
    <dgm:pt modelId="{505DEAA3-A3B6-4642-974F-7311B43E3DD3}" type="pres">
      <dgm:prSet presAssocID="{D69A2684-703C-410A-93A4-4CD6DC24D632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616646B0-4C37-498D-9AB6-2B493F53B038}" type="presOf" srcId="{50E255FE-92BB-418F-81C2-3D575162415F}" destId="{6755C3F8-D129-4A10-A360-CECAF01D33CB}" srcOrd="0" destOrd="0" presId="urn:microsoft.com/office/officeart/2005/8/layout/list1"/>
    <dgm:cxn modelId="{B1529EB6-A6D7-443F-9371-4C7FF4810EB4}" srcId="{50E255FE-92BB-418F-81C2-3D575162415F}" destId="{644AA0BE-618C-495D-85D9-DE78621BBECC}" srcOrd="1" destOrd="0" parTransId="{68EA1992-D30A-4C72-B7ED-44DC24410C12}" sibTransId="{E6BF3843-CC56-4BE8-8CF3-3056B141E839}"/>
    <dgm:cxn modelId="{910FDB15-DA44-4878-973E-C6D66AE50B7B}" type="presOf" srcId="{644AA0BE-618C-495D-85D9-DE78621BBECC}" destId="{F15C99F0-A970-4AFB-A749-0E6D52D47249}" srcOrd="0" destOrd="0" presId="urn:microsoft.com/office/officeart/2005/8/layout/list1"/>
    <dgm:cxn modelId="{1F883D8C-0DBE-419F-8AD1-2F80719301E1}" type="presOf" srcId="{644AA0BE-618C-495D-85D9-DE78621BBECC}" destId="{5BD9EBA9-2536-47DB-BE6A-5AFE428C8D90}" srcOrd="1" destOrd="0" presId="urn:microsoft.com/office/officeart/2005/8/layout/list1"/>
    <dgm:cxn modelId="{EC68A1FA-7FC2-4C84-80F7-348BE0B55F50}" srcId="{50E255FE-92BB-418F-81C2-3D575162415F}" destId="{D69A2684-703C-410A-93A4-4CD6DC24D632}" srcOrd="2" destOrd="0" parTransId="{49687E01-3A97-48ED-843A-AF881DDD10C5}" sibTransId="{D4F9DC79-187D-404A-A690-539AA4669E4B}"/>
    <dgm:cxn modelId="{E9CECCF7-AEE7-4163-8E02-54585A5E6CAE}" type="presOf" srcId="{D69A2684-703C-410A-93A4-4CD6DC24D632}" destId="{4832EEF4-DD11-4A1B-870D-50B93770DDF2}" srcOrd="1" destOrd="0" presId="urn:microsoft.com/office/officeart/2005/8/layout/list1"/>
    <dgm:cxn modelId="{759B5275-16B4-41A9-94D7-08663D918415}" type="presOf" srcId="{D9F4C683-C4BC-45FF-B9DB-9E38FC73895B}" destId="{4EFCC59F-161A-467F-B37B-2A5C6191F3AD}" srcOrd="0" destOrd="0" presId="urn:microsoft.com/office/officeart/2005/8/layout/list1"/>
    <dgm:cxn modelId="{FB19A01F-21F4-4FB0-B9DF-F506D6248B73}" type="presOf" srcId="{D9F4C683-C4BC-45FF-B9DB-9E38FC73895B}" destId="{B2376C48-3D42-4584-992D-806B0605B926}" srcOrd="1" destOrd="0" presId="urn:microsoft.com/office/officeart/2005/8/layout/list1"/>
    <dgm:cxn modelId="{7DE70B26-0474-4C75-8F70-7AD48B32B1E0}" type="presOf" srcId="{D69A2684-703C-410A-93A4-4CD6DC24D632}" destId="{CA9F7BA1-090E-430C-9A41-937809E4FB11}" srcOrd="0" destOrd="0" presId="urn:microsoft.com/office/officeart/2005/8/layout/list1"/>
    <dgm:cxn modelId="{C79FACDD-EAC1-41EB-85B1-CE3819AC8513}" srcId="{50E255FE-92BB-418F-81C2-3D575162415F}" destId="{D9F4C683-C4BC-45FF-B9DB-9E38FC73895B}" srcOrd="0" destOrd="0" parTransId="{2C4A326F-1921-46EE-9E00-C798BC7AE6E0}" sibTransId="{214BE2E7-36E5-4F4E-B658-15935AA895DD}"/>
    <dgm:cxn modelId="{CAA1055F-E181-4425-A499-0C81CD8C0435}" type="presParOf" srcId="{6755C3F8-D129-4A10-A360-CECAF01D33CB}" destId="{FCACB01E-F008-46CD-A955-EFE98DC0EF52}" srcOrd="0" destOrd="0" presId="urn:microsoft.com/office/officeart/2005/8/layout/list1"/>
    <dgm:cxn modelId="{F00176AB-2C19-4533-B0AE-EF023BECADC7}" type="presParOf" srcId="{FCACB01E-F008-46CD-A955-EFE98DC0EF52}" destId="{4EFCC59F-161A-467F-B37B-2A5C6191F3AD}" srcOrd="0" destOrd="0" presId="urn:microsoft.com/office/officeart/2005/8/layout/list1"/>
    <dgm:cxn modelId="{C6296A7E-BCB1-485F-A332-AE0942919275}" type="presParOf" srcId="{FCACB01E-F008-46CD-A955-EFE98DC0EF52}" destId="{B2376C48-3D42-4584-992D-806B0605B926}" srcOrd="1" destOrd="0" presId="urn:microsoft.com/office/officeart/2005/8/layout/list1"/>
    <dgm:cxn modelId="{9F019FC5-0391-4ABB-9E6E-D94416A4034F}" type="presParOf" srcId="{6755C3F8-D129-4A10-A360-CECAF01D33CB}" destId="{23ABEAD3-DCF8-42E3-9D70-3535A843BED2}" srcOrd="1" destOrd="0" presId="urn:microsoft.com/office/officeart/2005/8/layout/list1"/>
    <dgm:cxn modelId="{6D68426E-99DF-4811-A9EA-BB9CA9F24CBE}" type="presParOf" srcId="{6755C3F8-D129-4A10-A360-CECAF01D33CB}" destId="{28662F53-C967-4CEC-839D-2A3C143C5AA0}" srcOrd="2" destOrd="0" presId="urn:microsoft.com/office/officeart/2005/8/layout/list1"/>
    <dgm:cxn modelId="{93F7B768-F603-4BE3-8BCD-2BB494014846}" type="presParOf" srcId="{6755C3F8-D129-4A10-A360-CECAF01D33CB}" destId="{7E9FFC0C-57A9-4846-BB5E-2CDC30E59AEE}" srcOrd="3" destOrd="0" presId="urn:microsoft.com/office/officeart/2005/8/layout/list1"/>
    <dgm:cxn modelId="{6904F0EE-8519-470D-A212-6A06EB2ABBD9}" type="presParOf" srcId="{6755C3F8-D129-4A10-A360-CECAF01D33CB}" destId="{73FD288F-55EF-4705-801C-952668773D83}" srcOrd="4" destOrd="0" presId="urn:microsoft.com/office/officeart/2005/8/layout/list1"/>
    <dgm:cxn modelId="{26F49493-889E-499B-B4D0-C389424A8F44}" type="presParOf" srcId="{73FD288F-55EF-4705-801C-952668773D83}" destId="{F15C99F0-A970-4AFB-A749-0E6D52D47249}" srcOrd="0" destOrd="0" presId="urn:microsoft.com/office/officeart/2005/8/layout/list1"/>
    <dgm:cxn modelId="{73F46FFB-B58B-4B25-B35E-576FA867BE64}" type="presParOf" srcId="{73FD288F-55EF-4705-801C-952668773D83}" destId="{5BD9EBA9-2536-47DB-BE6A-5AFE428C8D90}" srcOrd="1" destOrd="0" presId="urn:microsoft.com/office/officeart/2005/8/layout/list1"/>
    <dgm:cxn modelId="{E444694C-9322-43DF-A3E4-9412E1AB2EAC}" type="presParOf" srcId="{6755C3F8-D129-4A10-A360-CECAF01D33CB}" destId="{842D907E-FCEE-49AB-9726-6F5B7B9E5751}" srcOrd="5" destOrd="0" presId="urn:microsoft.com/office/officeart/2005/8/layout/list1"/>
    <dgm:cxn modelId="{3B5A764D-6B84-432D-A79C-89A3DE8D3C4E}" type="presParOf" srcId="{6755C3F8-D129-4A10-A360-CECAF01D33CB}" destId="{8A58D3A5-E6C5-4EB4-B8D6-65A7FD0EB576}" srcOrd="6" destOrd="0" presId="urn:microsoft.com/office/officeart/2005/8/layout/list1"/>
    <dgm:cxn modelId="{FFF940A6-13E9-400F-93D4-6D20A3864819}" type="presParOf" srcId="{6755C3F8-D129-4A10-A360-CECAF01D33CB}" destId="{307DB898-85F9-4828-9795-95DC8F39F1B6}" srcOrd="7" destOrd="0" presId="urn:microsoft.com/office/officeart/2005/8/layout/list1"/>
    <dgm:cxn modelId="{06E47AB4-2512-441D-9DD5-6A43C8B710AD}" type="presParOf" srcId="{6755C3F8-D129-4A10-A360-CECAF01D33CB}" destId="{1FC1AF1F-0E29-4C3A-9E07-16F5E96FE1F9}" srcOrd="8" destOrd="0" presId="urn:microsoft.com/office/officeart/2005/8/layout/list1"/>
    <dgm:cxn modelId="{98641C85-4DB4-4BFE-B9E8-2421A1351341}" type="presParOf" srcId="{1FC1AF1F-0E29-4C3A-9E07-16F5E96FE1F9}" destId="{CA9F7BA1-090E-430C-9A41-937809E4FB11}" srcOrd="0" destOrd="0" presId="urn:microsoft.com/office/officeart/2005/8/layout/list1"/>
    <dgm:cxn modelId="{744A6262-814B-4513-A866-D50B127C2082}" type="presParOf" srcId="{1FC1AF1F-0E29-4C3A-9E07-16F5E96FE1F9}" destId="{4832EEF4-DD11-4A1B-870D-50B93770DDF2}" srcOrd="1" destOrd="0" presId="urn:microsoft.com/office/officeart/2005/8/layout/list1"/>
    <dgm:cxn modelId="{7E7BDB95-0EBA-416D-B563-C4E23A8640D0}" type="presParOf" srcId="{6755C3F8-D129-4A10-A360-CECAF01D33CB}" destId="{BE4384A7-AC11-4438-AD25-AEC39ED6C821}" srcOrd="9" destOrd="0" presId="urn:microsoft.com/office/officeart/2005/8/layout/list1"/>
    <dgm:cxn modelId="{6DC5E2BA-1040-4CA4-BE8F-EB53B51B9773}" type="presParOf" srcId="{6755C3F8-D129-4A10-A360-CECAF01D33CB}" destId="{505DEAA3-A3B6-4642-974F-7311B43E3DD3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77BA0AD-9BE5-4D03-8B24-DA7B6EF6DC8A}">
      <dsp:nvSpPr>
        <dsp:cNvPr id="0" name=""/>
        <dsp:cNvSpPr/>
      </dsp:nvSpPr>
      <dsp:spPr>
        <a:xfrm rot="5400000">
          <a:off x="-249533" y="251818"/>
          <a:ext cx="1663558" cy="1164491"/>
        </a:xfrm>
        <a:prstGeom prst="chevron">
          <a:avLst/>
        </a:prstGeom>
        <a:solidFill>
          <a:schemeClr val="accent3">
            <a:shade val="8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400" kern="1200" dirty="0" smtClean="0">
              <a:latin typeface="Times New Roman" pitchFamily="18" charset="0"/>
              <a:cs typeface="Times New Roman" pitchFamily="18" charset="0"/>
            </a:rPr>
            <a:t>кожа</a:t>
          </a:r>
          <a:endParaRPr lang="en-US" sz="14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-249533" y="251818"/>
        <a:ext cx="1663558" cy="1164491"/>
      </dsp:txXfrm>
    </dsp:sp>
    <dsp:sp modelId="{22A67BF3-C549-4ADC-BA5D-2318B2D3B6E2}">
      <dsp:nvSpPr>
        <dsp:cNvPr id="0" name=""/>
        <dsp:cNvSpPr/>
      </dsp:nvSpPr>
      <dsp:spPr>
        <a:xfrm rot="5400000">
          <a:off x="4182048" y="-3015272"/>
          <a:ext cx="1081313" cy="711642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>
              <a:latin typeface="Times New Roman" pitchFamily="18" charset="0"/>
              <a:cs typeface="Times New Roman" pitchFamily="18" charset="0"/>
            </a:rPr>
            <a:t>Anti-age</a:t>
          </a:r>
          <a:r>
            <a:rPr lang="sr-Cyrl-RS" sz="1400" kern="1200" dirty="0" smtClean="0">
              <a:latin typeface="Times New Roman" pitchFamily="18" charset="0"/>
              <a:cs typeface="Times New Roman" pitchFamily="18" charset="0"/>
            </a:rPr>
            <a:t> препарати</a:t>
          </a:r>
          <a:endParaRPr lang="en-US" sz="1400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О</a:t>
          </a:r>
          <a:r>
            <a:rPr lang="sr-Cyrl-RS" sz="1400" kern="1200" dirty="0" smtClean="0">
              <a:latin typeface="Times New Roman" pitchFamily="18" charset="0"/>
              <a:cs typeface="Times New Roman" pitchFamily="18" charset="0"/>
            </a:rPr>
            <a:t>влаживачи за хидратацију коже</a:t>
          </a:r>
          <a:endParaRPr lang="en-US" sz="1400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П</a:t>
          </a:r>
          <a:r>
            <a:rPr lang="sr-Cyrl-RS" sz="1400" kern="1200" dirty="0" smtClean="0">
              <a:latin typeface="Times New Roman" pitchFamily="18" charset="0"/>
              <a:cs typeface="Times New Roman" pitchFamily="18" charset="0"/>
            </a:rPr>
            <a:t>роизводи за лице и лосиони</a:t>
          </a:r>
          <a:endParaRPr lang="en-US" sz="14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4182048" y="-3015272"/>
        <a:ext cx="1081313" cy="7116428"/>
      </dsp:txXfrm>
    </dsp:sp>
    <dsp:sp modelId="{9B4CEEB2-4247-4A25-852C-6E40711CAA82}">
      <dsp:nvSpPr>
        <dsp:cNvPr id="0" name=""/>
        <dsp:cNvSpPr/>
      </dsp:nvSpPr>
      <dsp:spPr>
        <a:xfrm rot="5400000">
          <a:off x="-249533" y="1722010"/>
          <a:ext cx="1663558" cy="1164491"/>
        </a:xfrm>
        <a:prstGeom prst="chevron">
          <a:avLst/>
        </a:prstGeom>
        <a:solidFill>
          <a:schemeClr val="accent3">
            <a:shade val="80000"/>
            <a:hueOff val="3842"/>
            <a:satOff val="563"/>
            <a:lumOff val="10192"/>
            <a:alphaOff val="0"/>
          </a:schemeClr>
        </a:solidFill>
        <a:ln w="11429" cap="flat" cmpd="sng" algn="ctr">
          <a:solidFill>
            <a:schemeClr val="accent3">
              <a:shade val="80000"/>
              <a:hueOff val="3842"/>
              <a:satOff val="563"/>
              <a:lumOff val="10192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400" kern="1200" dirty="0" smtClean="0">
              <a:latin typeface="Times New Roman" pitchFamily="18" charset="0"/>
              <a:cs typeface="Times New Roman" pitchFamily="18" charset="0"/>
            </a:rPr>
            <a:t>коса</a:t>
          </a:r>
          <a:endParaRPr lang="en-US" sz="14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-249533" y="1722010"/>
        <a:ext cx="1663558" cy="1164491"/>
      </dsp:txXfrm>
    </dsp:sp>
    <dsp:sp modelId="{307F1AF6-601B-42C0-B19F-0FDCE931834A}">
      <dsp:nvSpPr>
        <dsp:cNvPr id="0" name=""/>
        <dsp:cNvSpPr/>
      </dsp:nvSpPr>
      <dsp:spPr>
        <a:xfrm rot="5400000">
          <a:off x="4182048" y="-1545081"/>
          <a:ext cx="1081313" cy="711642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3">
              <a:shade val="80000"/>
              <a:hueOff val="3842"/>
              <a:satOff val="563"/>
              <a:lumOff val="10192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Г</a:t>
          </a:r>
          <a:r>
            <a:rPr lang="sr-Cyrl-RS" sz="1400" kern="1200" dirty="0" smtClean="0">
              <a:latin typeface="Times New Roman" pitchFamily="18" charset="0"/>
              <a:cs typeface="Times New Roman" pitchFamily="18" charset="0"/>
            </a:rPr>
            <a:t>елови и креме</a:t>
          </a:r>
          <a:endParaRPr lang="en-US" sz="1400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Б</a:t>
          </a:r>
          <a:r>
            <a:rPr lang="sr-Cyrl-RS" sz="1400" kern="1200" dirty="0" smtClean="0">
              <a:latin typeface="Times New Roman" pitchFamily="18" charset="0"/>
              <a:cs typeface="Times New Roman" pitchFamily="18" charset="0"/>
            </a:rPr>
            <a:t>оје за косу</a:t>
          </a:r>
          <a:endParaRPr lang="en-US" sz="1400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Ш</a:t>
          </a:r>
          <a:r>
            <a:rPr lang="sr-Cyrl-RS" sz="1400" kern="1200" dirty="0" smtClean="0">
              <a:latin typeface="Times New Roman" pitchFamily="18" charset="0"/>
              <a:cs typeface="Times New Roman" pitchFamily="18" charset="0"/>
            </a:rPr>
            <a:t>ампони</a:t>
          </a:r>
          <a:endParaRPr lang="en-US" sz="1400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С</a:t>
          </a:r>
          <a:r>
            <a:rPr lang="sr-Cyrl-RS" sz="1400" kern="1200" dirty="0" smtClean="0">
              <a:latin typeface="Times New Roman" pitchFamily="18" charset="0"/>
              <a:cs typeface="Times New Roman" pitchFamily="18" charset="0"/>
            </a:rPr>
            <a:t>тимулатори раста косе</a:t>
          </a:r>
          <a:endParaRPr lang="en-US" sz="1400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П</a:t>
          </a:r>
          <a:r>
            <a:rPr lang="sr-Cyrl-RS" sz="1400" kern="1200" dirty="0" smtClean="0">
              <a:latin typeface="Times New Roman" pitchFamily="18" charset="0"/>
              <a:cs typeface="Times New Roman" pitchFamily="18" charset="0"/>
            </a:rPr>
            <a:t>ротив опадања косе</a:t>
          </a:r>
          <a:endParaRPr lang="en-US" sz="14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4182048" y="-1545081"/>
        <a:ext cx="1081313" cy="7116428"/>
      </dsp:txXfrm>
    </dsp:sp>
    <dsp:sp modelId="{C4E810B2-BA3D-424C-A5AE-E0C4366B8589}">
      <dsp:nvSpPr>
        <dsp:cNvPr id="0" name=""/>
        <dsp:cNvSpPr/>
      </dsp:nvSpPr>
      <dsp:spPr>
        <a:xfrm rot="5400000">
          <a:off x="-249533" y="3192202"/>
          <a:ext cx="1663558" cy="1164491"/>
        </a:xfrm>
        <a:prstGeom prst="chevron">
          <a:avLst/>
        </a:prstGeom>
        <a:solidFill>
          <a:schemeClr val="accent3">
            <a:shade val="80000"/>
            <a:hueOff val="7685"/>
            <a:satOff val="1125"/>
            <a:lumOff val="20385"/>
            <a:alphaOff val="0"/>
          </a:schemeClr>
        </a:solidFill>
        <a:ln w="11429" cap="flat" cmpd="sng" algn="ctr">
          <a:solidFill>
            <a:schemeClr val="accent3">
              <a:shade val="80000"/>
              <a:hueOff val="7685"/>
              <a:satOff val="1125"/>
              <a:lumOff val="20385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400" kern="1200" dirty="0" smtClean="0">
              <a:latin typeface="Times New Roman" pitchFamily="18" charset="0"/>
              <a:cs typeface="Times New Roman" pitchFamily="18" charset="0"/>
            </a:rPr>
            <a:t>остало</a:t>
          </a:r>
          <a:endParaRPr lang="en-US" sz="14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-249533" y="3192202"/>
        <a:ext cx="1663558" cy="1164491"/>
      </dsp:txXfrm>
    </dsp:sp>
    <dsp:sp modelId="{9010043E-061B-4D25-899E-378A2CC4F0A3}">
      <dsp:nvSpPr>
        <dsp:cNvPr id="0" name=""/>
        <dsp:cNvSpPr/>
      </dsp:nvSpPr>
      <dsp:spPr>
        <a:xfrm rot="5400000">
          <a:off x="4182048" y="-74889"/>
          <a:ext cx="1081313" cy="711642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3">
              <a:shade val="80000"/>
              <a:hueOff val="7685"/>
              <a:satOff val="1125"/>
              <a:lumOff val="20385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Р</a:t>
          </a:r>
          <a:r>
            <a:rPr lang="sr-Cyrl-RS" sz="1400" kern="1200" dirty="0" smtClean="0">
              <a:latin typeface="Times New Roman" pitchFamily="18" charset="0"/>
              <a:cs typeface="Times New Roman" pitchFamily="18" charset="0"/>
            </a:rPr>
            <a:t>уж</a:t>
          </a:r>
          <a:endParaRPr lang="en-US" sz="1400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П</a:t>
          </a:r>
          <a:r>
            <a:rPr lang="sr-Cyrl-RS" sz="1400" kern="1200" dirty="0" smtClean="0">
              <a:latin typeface="Times New Roman" pitchFamily="18" charset="0"/>
              <a:cs typeface="Times New Roman" pitchFamily="18" charset="0"/>
            </a:rPr>
            <a:t>аста за збуде</a:t>
          </a:r>
          <a:endParaRPr lang="en-US" sz="1400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П</a:t>
          </a:r>
          <a:r>
            <a:rPr lang="sr-Cyrl-RS" sz="1400" kern="1200" dirty="0" smtClean="0">
              <a:latin typeface="Times New Roman" pitchFamily="18" charset="0"/>
              <a:cs typeface="Times New Roman" pitchFamily="18" charset="0"/>
            </a:rPr>
            <a:t>удери</a:t>
          </a:r>
          <a:endParaRPr lang="en-US" sz="14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4182048" y="-74889"/>
        <a:ext cx="1081313" cy="7116428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8662F53-C967-4CEC-839D-2A3C143C5AA0}">
      <dsp:nvSpPr>
        <dsp:cNvPr id="0" name=""/>
        <dsp:cNvSpPr/>
      </dsp:nvSpPr>
      <dsp:spPr>
        <a:xfrm>
          <a:off x="0" y="1545011"/>
          <a:ext cx="7992888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376C48-3D42-4584-992D-806B0605B926}">
      <dsp:nvSpPr>
        <dsp:cNvPr id="0" name=""/>
        <dsp:cNvSpPr/>
      </dsp:nvSpPr>
      <dsp:spPr>
        <a:xfrm>
          <a:off x="399644" y="1161252"/>
          <a:ext cx="5595021" cy="76752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1478" tIns="0" rIns="211478" bIns="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П</a:t>
          </a:r>
          <a:r>
            <a:rPr lang="sr-Cyrl-RS" sz="2600" kern="1200" dirty="0" smtClean="0"/>
            <a:t>окрећу механизам зарастања рана који активира фибробласте </a:t>
          </a:r>
          <a:endParaRPr lang="en-US" sz="2600" kern="1200" dirty="0"/>
        </a:p>
      </dsp:txBody>
      <dsp:txXfrm>
        <a:off x="399644" y="1161252"/>
        <a:ext cx="5595021" cy="767520"/>
      </dsp:txXfrm>
    </dsp:sp>
    <dsp:sp modelId="{8A58D3A5-E6C5-4EB4-B8D6-65A7FD0EB576}">
      <dsp:nvSpPr>
        <dsp:cNvPr id="0" name=""/>
        <dsp:cNvSpPr/>
      </dsp:nvSpPr>
      <dsp:spPr>
        <a:xfrm>
          <a:off x="0" y="2724371"/>
          <a:ext cx="7992888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BD9EBA9-2536-47DB-BE6A-5AFE428C8D90}">
      <dsp:nvSpPr>
        <dsp:cNvPr id="0" name=""/>
        <dsp:cNvSpPr/>
      </dsp:nvSpPr>
      <dsp:spPr>
        <a:xfrm>
          <a:off x="399644" y="2340612"/>
          <a:ext cx="5595021" cy="76752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1478" tIns="0" rIns="211478" bIns="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Д</a:t>
          </a:r>
          <a:r>
            <a:rPr lang="sr-Cyrl-RS" sz="2600" kern="1200" dirty="0" smtClean="0"/>
            <a:t>оприносе већој синтези колагенских влакана у ћелији</a:t>
          </a:r>
          <a:endParaRPr lang="en-US" sz="2600" kern="1200" dirty="0"/>
        </a:p>
      </dsp:txBody>
      <dsp:txXfrm>
        <a:off x="399644" y="2340612"/>
        <a:ext cx="5595021" cy="767520"/>
      </dsp:txXfrm>
    </dsp:sp>
    <dsp:sp modelId="{505DEAA3-A3B6-4642-974F-7311B43E3DD3}">
      <dsp:nvSpPr>
        <dsp:cNvPr id="0" name=""/>
        <dsp:cNvSpPr/>
      </dsp:nvSpPr>
      <dsp:spPr>
        <a:xfrm>
          <a:off x="0" y="3903732"/>
          <a:ext cx="7992888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832EEF4-DD11-4A1B-870D-50B93770DDF2}">
      <dsp:nvSpPr>
        <dsp:cNvPr id="0" name=""/>
        <dsp:cNvSpPr/>
      </dsp:nvSpPr>
      <dsp:spPr>
        <a:xfrm>
          <a:off x="399644" y="3519972"/>
          <a:ext cx="5595021" cy="76752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1478" tIns="0" rIns="211478" bIns="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У</a:t>
          </a:r>
          <a:r>
            <a:rPr lang="sr-Cyrl-RS" sz="2600" kern="1200" dirty="0" smtClean="0"/>
            <a:t>мањују фине линије и боре и подстичу регенерацију коже</a:t>
          </a:r>
          <a:endParaRPr lang="en-US" sz="2600" kern="1200" dirty="0"/>
        </a:p>
      </dsp:txBody>
      <dsp:txXfrm>
        <a:off x="399644" y="3519972"/>
        <a:ext cx="5595021" cy="7675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90EE8-169C-412C-A071-8F85246C9693}" type="datetimeFigureOut">
              <a:rPr lang="en-US" smtClean="0"/>
              <a:pPr/>
              <a:t>9/3/2023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B4AA160-4AC0-4421-9FDB-1F2E13513DD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90EE8-169C-412C-A071-8F85246C9693}" type="datetimeFigureOut">
              <a:rPr lang="en-US" smtClean="0"/>
              <a:pPr/>
              <a:t>9/3/2023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AA160-4AC0-4421-9FDB-1F2E13513D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B4AA160-4AC0-4421-9FDB-1F2E13513DD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90EE8-169C-412C-A071-8F85246C9693}" type="datetimeFigureOut">
              <a:rPr lang="en-US" smtClean="0"/>
              <a:pPr/>
              <a:t>9/3/2023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90EE8-169C-412C-A071-8F85246C9693}" type="datetimeFigureOut">
              <a:rPr lang="en-US" smtClean="0"/>
              <a:pPr/>
              <a:t>9/3/2023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B4AA160-4AC0-4421-9FDB-1F2E13513DD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90EE8-169C-412C-A071-8F85246C9693}" type="datetimeFigureOut">
              <a:rPr lang="en-US" smtClean="0"/>
              <a:pPr/>
              <a:t>9/3/2023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B4AA160-4AC0-4421-9FDB-1F2E13513DD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C9B90EE8-169C-412C-A071-8F85246C9693}" type="datetimeFigureOut">
              <a:rPr lang="en-US" smtClean="0"/>
              <a:pPr/>
              <a:t>9/3/2023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AA160-4AC0-4421-9FDB-1F2E13513DD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90EE8-169C-412C-A071-8F85246C9693}" type="datetimeFigureOut">
              <a:rPr lang="en-US" smtClean="0"/>
              <a:pPr/>
              <a:t>9/3/2023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B4AA160-4AC0-4421-9FDB-1F2E13513DD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90EE8-169C-412C-A071-8F85246C9693}" type="datetimeFigureOut">
              <a:rPr lang="en-US" smtClean="0"/>
              <a:pPr/>
              <a:t>9/3/2023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B4AA160-4AC0-4421-9FDB-1F2E13513D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90EE8-169C-412C-A071-8F85246C9693}" type="datetimeFigureOut">
              <a:rPr lang="en-US" smtClean="0"/>
              <a:pPr/>
              <a:t>9/3/2023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B4AA160-4AC0-4421-9FDB-1F2E13513D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B4AA160-4AC0-4421-9FDB-1F2E13513DD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90EE8-169C-412C-A071-8F85246C9693}" type="datetimeFigureOut">
              <a:rPr lang="en-US" smtClean="0"/>
              <a:pPr/>
              <a:t>9/3/2023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B4AA160-4AC0-4421-9FDB-1F2E13513DD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C9B90EE8-169C-412C-A071-8F85246C9693}" type="datetimeFigureOut">
              <a:rPr lang="en-US" smtClean="0"/>
              <a:pPr/>
              <a:t>9/3/2023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C9B90EE8-169C-412C-A071-8F85246C9693}" type="datetimeFigureOut">
              <a:rPr lang="en-US" smtClean="0"/>
              <a:pPr/>
              <a:t>9/3/2023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B4AA160-4AC0-4421-9FDB-1F2E13513DD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Доц. др Аница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Петровић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редавање 7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озметоцеутици-функција, токсичност и примена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Индикације за примену козметоцеутика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23528" y="1268760"/>
            <a:ext cx="8482144" cy="483028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Највећа палета производа је намењена кожи за превенцију старења (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anti-age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). Можемо их сврстати у следеће категорије</a:t>
            </a: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Diagram 4"/>
          <p:cNvGraphicFramePr/>
          <p:nvPr/>
        </p:nvGraphicFramePr>
        <p:xfrm>
          <a:off x="539552" y="1988840"/>
          <a:ext cx="8280920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Индикације за примену козметоцеутика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Превенција старења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отоостарела кожа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ожа са пигментацијама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еуједначена боја тена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рвенило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ревенција опадања косе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тимулација раста косе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ожа са акнама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елулит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ожа са проширеним капиларима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ува и дехидрирана кожа...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одела козметоцеутика сходно индикацији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Козметоцеутици за подмлађивање коже</a:t>
            </a:r>
          </a:p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Козметоцеутици за посветљење коже</a:t>
            </a:r>
          </a:p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Козметоцеутици за хидратацију коже</a:t>
            </a:r>
          </a:p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Козметоцеутици за заштиту коже од сунца</a:t>
            </a:r>
          </a:p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Козметоцеутици за третман ожиљака</a:t>
            </a:r>
          </a:p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Козметоцеутици са антиоксидационим деловањем</a:t>
            </a:r>
          </a:p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Козметоцеутици за јачање косе</a:t>
            </a:r>
          </a:p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Козметоцеутици за решавање проблема коже: акне, розацеа, стрије, целулит</a:t>
            </a:r>
          </a:p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Козметоцеутици са вишеструким деловањем</a:t>
            </a:r>
          </a:p>
          <a:p>
            <a:pPr>
              <a:buNone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Најчешће коришћени козметоцеутици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Витамини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опуларни састојци у многим препаратима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ајпознатији су Ц, Е, А, Б3,Б5, Ф, К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стварују антиоксидационо деловање</a:t>
            </a:r>
          </a:p>
          <a:p>
            <a:pPr>
              <a:buFont typeface="Arial" pitchFamily="34" charset="0"/>
              <a:buChar char="•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Инхибирају меланогенезу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блажавају настанак модрица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тимулишу синтезу колагена,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ротивупално деловање....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Витамин А-Ретинол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Актуелни деривати витамина А: ретинол, ретиналдехид, ретинил естри, оксоретиноиди</a:t>
            </a:r>
          </a:p>
          <a:p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Липофилан</a:t>
            </a:r>
          </a:p>
          <a:p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Ретиноиди који су регистровани као лек се не смеју наћи у козметичким производима: </a:t>
            </a:r>
          </a:p>
          <a:p>
            <a:pPr>
              <a:buNone/>
            </a:pPr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АЦИТРЕТИН, АДАПАЛЕН, ТРЕТИОНИН, ТАЗАРОТЕН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Ретионоиди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 који се користе у </a:t>
            </a:r>
            <a:r>
              <a:rPr lang="sr-Cyrl-R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дермокозметичким производима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: ретинол, ретинил-палмитат, ретинил пропионат, ретиналдехид, бета-каротен (провитамин)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anti-age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препаратима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Ретиноиди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 би испољили деловање (ретинол и ретиналдехид) прелазе у активни облик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третионин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или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транс-ретиноичну киселину</a:t>
            </a:r>
          </a:p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Третинон ступа у реакцију са нуклеарним рецепторима повећавајући производњу проколагена 1 и 3</a:t>
            </a:r>
          </a:p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Врши се модулација гена који регулишу пролиферацију и диференцијацију епидерма</a:t>
            </a:r>
          </a:p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Доводи до </a:t>
            </a:r>
          </a:p>
          <a:p>
            <a:pPr>
              <a:buNone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-повећања, ситезе колагена, ликозаминогликана</a:t>
            </a:r>
          </a:p>
          <a:p>
            <a:pPr>
              <a:buNone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пречавања бора</a:t>
            </a:r>
          </a:p>
          <a:p>
            <a:pPr>
              <a:buNone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Ретинол и ретиноиди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се у топикалним препаратима костите у концентрацији 0,01% до 1,5%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Витамин Б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Неопходан за здраву кожу косу и нокте</a:t>
            </a:r>
            <a:endParaRPr lang="en-GB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Недостатак доводи до црвенила коже, иритације, дерматитиса, пигментације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итамин Б2-рибофлавин потребан кожи склоној акнама</a:t>
            </a:r>
          </a:p>
          <a:p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Витамин Б3-ниацинамид, витамин ПП-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обнавља епидермис и подстиче ексфолијацију</a:t>
            </a:r>
            <a:endParaRPr lang="sr-Cyrl-RS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Витамин Б5-пантотенска киселина- хидрофилни хумектанс (2-5%)</a:t>
            </a:r>
          </a:p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Витамин Б7-биотин (контраиндикован код масне и проблематичне коже)</a:t>
            </a:r>
            <a:endParaRPr lang="en-GB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Витамин Ц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Топикални облици витамина Ц:</a:t>
            </a:r>
          </a:p>
          <a:p>
            <a:pPr>
              <a:buNone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Л-аскорбинска киселина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Естерификовани облици: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sr-Cyrl-R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скорбил палмитат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sr-Cyrl-R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агензијум и натријум аскорбил фосфат </a:t>
            </a:r>
          </a:p>
          <a:p>
            <a:pPr>
              <a:buNone/>
            </a:pPr>
            <a:endParaRPr lang="sr-Cyrl-RS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За максималну апсорпцију препарата са Л-аскорбинском киселином треба подесити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pH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вредност препарата на 3,5</a:t>
            </a:r>
          </a:p>
          <a:p>
            <a:pPr>
              <a:buNone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Препарати за периоперативну негу коже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репарати са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anti-age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деловањем</a:t>
            </a:r>
          </a:p>
          <a:p>
            <a:pPr>
              <a:buNone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Препарати за третирање хиперпигментације</a:t>
            </a:r>
          </a:p>
          <a:p>
            <a:pPr>
              <a:buNone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Препарати за заштиту од сунца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Витамин Е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лавни липофилни антиоксиданс (хвата слободне радикале)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ајчешћа комбинација са витамином Ц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ајчешће се користи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токоферол-ацетат</a:t>
            </a:r>
          </a:p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У уљаним формулацијама се користи и као конзерванс и стабилизатор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Витамин Д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ажан чинилац за диференцијацију кератиноцита и фибробласта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нхибира хиперпролиферацију епидермалних кератиноцита (псоријаза)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з присуство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UVB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зрачења може се створити из свог преурсора :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7-дехидроксихолестерола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тога многи произвођачи своје препарате формулишу са прекурсором (псоријаза)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Козметоцеутик/дермокозметички препарат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озметички производ који има фармацеутско-терапијску корист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адрже у себи </a:t>
            </a:r>
            <a:r>
              <a:rPr lang="sr-Cyrl-RS" sz="2200" b="1" dirty="0" smtClean="0">
                <a:latin typeface="Times New Roman" pitchFamily="18" charset="0"/>
                <a:cs typeface="Times New Roman" pitchFamily="18" charset="0"/>
              </a:rPr>
              <a:t>фармаколошки активне супстанце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мају способност уклањања различитих естетских недостатака коже али делују и на узроке њиховог настајања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ористе се </a:t>
            </a:r>
            <a:r>
              <a:rPr lang="sr-Cyrl-RS" sz="2200" b="1" dirty="0" smtClean="0">
                <a:latin typeface="Times New Roman" pitchFamily="18" charset="0"/>
                <a:cs typeface="Times New Roman" pitchFamily="18" charset="0"/>
              </a:rPr>
              <a:t>самостално или у комбинацији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са фармаколошким третманом за различите индикације:</a:t>
            </a:r>
          </a:p>
          <a:p>
            <a:pPr>
              <a:buNone/>
            </a:pP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отопротекција</a:t>
            </a:r>
          </a:p>
          <a:p>
            <a:pPr>
              <a:buFont typeface="Wingdings" pitchFamily="2" charset="2"/>
              <a:buChar char="v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ува или зрела кожа</a:t>
            </a:r>
          </a:p>
          <a:p>
            <a:pPr>
              <a:buFont typeface="Wingdings" pitchFamily="2" charset="2"/>
              <a:buChar char="v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кне, розацеа, дерматитис, псоријаза</a:t>
            </a:r>
          </a:p>
          <a:p>
            <a:pPr>
              <a:buFont typeface="Wingdings" pitchFamily="2" charset="2"/>
              <a:buChar char="v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азличити поремећаји косе и ноктију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Хидроксикиселине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937720"/>
          </a:xfrm>
        </p:spPr>
        <p:txBody>
          <a:bodyPr>
            <a:normAutofit fontScale="92500" lnSpcReduction="20000"/>
          </a:bodyPr>
          <a:lstStyle/>
          <a:p>
            <a:r>
              <a:rPr lang="el-GR" dirty="0" smtClean="0"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хидроксикиселине (гликолна, млечна, јабучна, лимунска)</a:t>
            </a:r>
          </a:p>
          <a:p>
            <a:pPr>
              <a:buNone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-кератолитици, стимулишу орожавање</a:t>
            </a:r>
          </a:p>
          <a:p>
            <a:pPr>
              <a:buNone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-хумектанси</a:t>
            </a:r>
          </a:p>
          <a:p>
            <a:pPr>
              <a:buNone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-повећавају синтезу гликозаминогликана</a:t>
            </a:r>
          </a:p>
          <a:p>
            <a:pPr>
              <a:buNone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-смањују концентрацију калцијумових јона што дориноси ћелијском расту, успоравању диференцијације ћелија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дајући млађи изглед кожи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l-GR" dirty="0" smtClean="0"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хидроксикиселине (салицилна киселина)</a:t>
            </a:r>
          </a:p>
          <a:p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-имају својства дермолизе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-п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огодни за масну кожу и склону акнама (ексфолијанти)</a:t>
            </a:r>
          </a:p>
          <a:p>
            <a:pPr>
              <a:buNone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Полихидроксикиселине</a:t>
            </a:r>
          </a:p>
          <a:p>
            <a:pPr>
              <a:buNone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-хидратишући ефекат</a:t>
            </a:r>
          </a:p>
          <a:p>
            <a:pPr>
              <a:buNone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-користе се као пилинг коже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е пролази кроз кожу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Биљни козметоцеутски производи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ајвећа категорија сусптанци на тржишту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адрже састојке доказаног фармаколошког дејства</a:t>
            </a:r>
          </a:p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Њихова употреба има двоструку функцију: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луже као козметика за негу тела и лица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отанички састојци утичу на биолошку функцију коже и обезбеђују хранљиве материје кожи</a:t>
            </a:r>
          </a:p>
          <a:p>
            <a:pPr marL="514350" indent="-514350">
              <a:buNone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Имају биолошке и фармаколошке активности: антиоксидационо, антиинфламаторно, антимикробно, антиканцерогено, против старења...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иљни козметоцеутски производи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адрже биљне састојке који имају биолошко и фармаколошко деловање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римењују 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Font typeface="Wingdings" pitchFamily="2" charset="2"/>
              <a:buChar char="ü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екстракти грожђа,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алоја вера,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маслиново и друга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биљна уља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кстракт камилице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кстракт невена, 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кстракт зеленог чаја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кстракт гинка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Биљни козметоцеутски производи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Најчешће коришћени су:</a:t>
            </a:r>
          </a:p>
          <a:p>
            <a:pPr marL="571500" indent="-571500">
              <a:buFont typeface="+mj-lt"/>
              <a:buAutoNum type="romanUcPeriod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Полифеноли (флавоноиди)-екстракти семена грожђа, зеленог чаја, ферулинска киселина</a:t>
            </a:r>
          </a:p>
          <a:p>
            <a:pPr marL="571500" indent="-571500">
              <a:buFont typeface="+mj-lt"/>
              <a:buAutoNum type="romanUcPeriod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Биљке са антиинфламаторним дејством- екстракти камилице, гавеза, невена, куркуме, сладића</a:t>
            </a:r>
          </a:p>
          <a:p>
            <a:pPr marL="571500" indent="-571500">
              <a:buFont typeface="+mj-lt"/>
              <a:buAutoNum type="romanUcPeriod"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Антиоксиданси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5070304"/>
          </a:xfrm>
        </p:spPr>
        <p:txBody>
          <a:bodyPr>
            <a:normAutofit fontScale="92500"/>
          </a:bodyPr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неутралишу, штетне слободне радикале спајањем реактивних молекула и тако штите ћелије од ендогеног и егзогеног стреса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мају улогу у одржавању стабилности препарата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брајају се: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оензим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Q-10</a:t>
            </a:r>
            <a:endParaRPr lang="en-GB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дебенон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олифеноли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лфа липоична киселина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итамини (А,Б,Ц и Е)</a:t>
            </a:r>
          </a:p>
          <a:p>
            <a:pPr>
              <a:buFont typeface="Wingdings" pitchFamily="2" charset="2"/>
              <a:buChar char="v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Употребљавају се најчешће у препаратима против старења</a:t>
            </a:r>
          </a:p>
          <a:p>
            <a:pPr>
              <a:buNone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Средства за депигментацију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упстанце за избељивање пигментација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инхибирају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активност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тирозиназе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(инхибиција конверзије тирозина у меланин)</a:t>
            </a:r>
          </a:p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Најчешће се користе: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идрохинон (кобинује се са ретинолом, витамином Ц)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лоесин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рбутин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зелаична киселина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ликолна киселина</a:t>
            </a:r>
          </a:p>
          <a:p>
            <a:pPr marL="514350" indent="-514350">
              <a:buFont typeface="+mj-lt"/>
              <a:buAutoNum type="arabicPeriod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Ниацинаминд (Б3)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инхибира трансфер меланозома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иљни екстракти биљке амалаки, цитруса, кивија, манга, бора (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Pinus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pinaster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Линолна киселина</a:t>
            </a:r>
          </a:p>
          <a:p>
            <a:pPr marL="514350" indent="-514350">
              <a:buFont typeface="+mj-lt"/>
              <a:buAutoNum type="arabicPeriod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Витамини Ц и Е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лагична киселина</a:t>
            </a:r>
          </a:p>
          <a:p>
            <a:pPr marL="514350" indent="-514350">
              <a:buFont typeface="+mj-lt"/>
              <a:buAutoNum type="arabicPeriod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Глабридин (екстракт сладића)</a:t>
            </a:r>
          </a:p>
          <a:p>
            <a:pPr marL="514350" indent="-514350">
              <a:buFont typeface="+mj-lt"/>
              <a:buAutoNum type="arabicPeriod"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Протеини и пептиди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Diagram 3"/>
          <p:cNvGraphicFramePr/>
          <p:nvPr/>
        </p:nvGraphicFramePr>
        <p:xfrm>
          <a:off x="611560" y="980728"/>
          <a:ext cx="7992888" cy="57201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Протеини и пептиди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Подела:</a:t>
            </a:r>
          </a:p>
          <a:p>
            <a:pPr marL="514350" indent="-514350">
              <a:buFont typeface="+mj-lt"/>
              <a:buAutoNum type="arabicPeriod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сигнални пентапептид-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Matriksil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®-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неуропептид (делује слично ботоксу)-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3-10%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Argirelin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®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пептиди носачи (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бакарни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, магнезијумови)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ептиди инхибитори ензима:</a:t>
            </a:r>
          </a:p>
          <a:p>
            <a:pPr marL="514350" indent="-51435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ептиди зрна соје (протеиназа)</a:t>
            </a:r>
          </a:p>
          <a:p>
            <a:pPr marL="514350" indent="-51435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ининча (матриксна металопротеиназа)</a:t>
            </a:r>
          </a:p>
          <a:p>
            <a:pPr marL="514350" indent="-51435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виле (инхибиција тирозиназе+антиоксидационо деловање)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Фактори раста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егулаторни протеини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тичу на стварање колагена, еластина и гликозаминогликана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оводе до ангиогенезе (развој нових крвних зрнаца)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контакту са ћелијама дају им подстицај да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саме луче факторе раста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и тако започиње ланчани процес који се шири према дубљим слојевима коже</a:t>
            </a:r>
          </a:p>
          <a:p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Једини фактор људског раста који се користи као козметоцеутик јесте: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фактор раста 1</a:t>
            </a:r>
          </a:p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Епидермални фактор раста (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EGF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) стимулише раст епидерма и користи се у лечењу рана од опекотина и ексцизије</a:t>
            </a:r>
          </a:p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Трансформишући 15 фактор раста (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TGF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стимулише нормалан раст коже и обнављање ћелија. Постиче зарастање рана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Препарати за заштиту од сунца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23528" y="1527048"/>
            <a:ext cx="8482144" cy="4782272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ајважнија група козметоцеутика коју треба примењивати свакодневно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UVA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UVB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зраци доводе до:</a:t>
            </a:r>
          </a:p>
          <a:p>
            <a:pPr>
              <a:buNone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поремећаја екстрацелуларног матрикса, </a:t>
            </a:r>
          </a:p>
          <a:p>
            <a:pPr>
              <a:buNone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кидања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DNK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ланца и </a:t>
            </a:r>
          </a:p>
          <a:p>
            <a:pPr>
              <a:buNone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стварања 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ROS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GB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Врло је тешко формулисати препарат са високом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SPF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вредношћу</a:t>
            </a:r>
          </a:p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Органски и неоргански филтри</a:t>
            </a:r>
          </a:p>
          <a:p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Нутрикозметика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: каротеноиди, мелатонин, полифеноли, витамини Ц и Д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Козметоцеутик/дермокозметички препарат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Локалном применом ових препарата на кожу косу или нокте: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обољшава се квалитет живота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блажавају нежељени ефекти фармаколошке терапије</a:t>
            </a:r>
          </a:p>
          <a:p>
            <a:pPr marL="457200" indent="-457200">
              <a:buFont typeface="+mj-lt"/>
              <a:buAutoNum type="arabicPeriod"/>
            </a:pP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НИСУ регистровани од стране ФДА стога нису подвргнути захтевима за доказивање ефикасности и сигурности</a:t>
            </a:r>
          </a:p>
          <a:p>
            <a:pPr marL="457200" indent="-457200">
              <a:buFont typeface="Arial" pitchFamily="34" charset="0"/>
              <a:buChar char="•"/>
            </a:pP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 Америци се третирају као поткласа лекова док се у Европи и Јапану класификују као поткласа козметичких производа </a:t>
            </a:r>
          </a:p>
          <a:p>
            <a:pPr marL="457200" indent="-457200">
              <a:buFont typeface="Arial" pitchFamily="34" charset="0"/>
              <a:buChar char="•"/>
            </a:pP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Углавном се представљају као лосиони ии креме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Средства за хидратацију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државају садржај воде у епидермису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безбеђују умирујући филм на површини коже.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обољшавају изглед и тактилна својства дехидриране коже</a:t>
            </a:r>
          </a:p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Одржавају и враћају нормалну баријерну функцију коже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мањују ослобађање инфламаторних цитокина</a:t>
            </a:r>
          </a:p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Јако битна код обољења (екцем, псоријаза, пруритис...)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Cyrl-RS" dirty="0" smtClean="0"/>
              <a:t>ХВАЛА НА ПАЖЊИ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Разлика између козметике и козметоцеутика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301625" y="1527175"/>
          <a:ext cx="8504238" cy="4077461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252119"/>
                <a:gridCol w="4252119"/>
              </a:tblGrid>
              <a:tr h="533673">
                <a:tc>
                  <a:txBody>
                    <a:bodyPr/>
                    <a:lstStyle/>
                    <a:p>
                      <a:r>
                        <a:rPr lang="sr-Cyrl-RS" dirty="0" smtClean="0">
                          <a:latin typeface="Times New Roman" pitchFamily="18" charset="0"/>
                          <a:cs typeface="Times New Roman" pitchFamily="18" charset="0"/>
                        </a:rPr>
                        <a:t>КОЗМЕТИКА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dirty="0" smtClean="0">
                          <a:latin typeface="Times New Roman" pitchFamily="18" charset="0"/>
                          <a:cs typeface="Times New Roman" pitchFamily="18" charset="0"/>
                        </a:rPr>
                        <a:t>КОЗМЕТОЦЕУТИЦИ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77534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Козметички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производ према намени може служити чиш</a:t>
                      </a:r>
                      <a:r>
                        <a:rPr lang="sr-Cyrl-RS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ћењу, улепшавању, промовисању актрактивности и промени изгледа коже</a:t>
                      </a:r>
                      <a:endParaRPr lang="ru-RU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dirty="0" smtClean="0">
                          <a:latin typeface="Times New Roman" pitchFamily="18" charset="0"/>
                          <a:cs typeface="Times New Roman" pitchFamily="18" charset="0"/>
                        </a:rPr>
                        <a:t>Козметоцеутски производи</a:t>
                      </a:r>
                      <a:r>
                        <a:rPr lang="sr-Cyrl-RS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пружају фармацеутску корист за кожу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77534">
                <a:tc>
                  <a:txBody>
                    <a:bodyPr/>
                    <a:lstStyle/>
                    <a:p>
                      <a:r>
                        <a:rPr lang="sr-Cyrl-RS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Ослобађа састојке који делују искључиво на површини коже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dirty="0" smtClean="0">
                          <a:latin typeface="Times New Roman" pitchFamily="18" charset="0"/>
                          <a:cs typeface="Times New Roman" pitchFamily="18" charset="0"/>
                        </a:rPr>
                        <a:t>Садрже активне супстанце које делују</a:t>
                      </a:r>
                      <a:r>
                        <a:rPr lang="sr-Cyrl-RS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на ћелијске структуре и имају терапијска и лековита својства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77534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r>
                        <a:rPr lang="sr-Cyrl-RS" dirty="0" smtClean="0">
                          <a:latin typeface="Times New Roman" pitchFamily="18" charset="0"/>
                          <a:cs typeface="Times New Roman" pitchFamily="18" charset="0"/>
                        </a:rPr>
                        <a:t>е одлаже процесе старења коже који делују на најнижи слој епидерма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r>
                        <a:rPr lang="sr-Cyrl-RS" dirty="0" smtClean="0">
                          <a:latin typeface="Times New Roman" pitchFamily="18" charset="0"/>
                          <a:cs typeface="Times New Roman" pitchFamily="18" charset="0"/>
                        </a:rPr>
                        <a:t>онцентрованији, чистији и ефикаснији производи који имају фармацеутске бенефите на кожи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Разлике између медицинског и козметичког деловања активних супстанци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323528" y="1052736"/>
          <a:ext cx="8504238" cy="4824537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834746"/>
                <a:gridCol w="2834746"/>
                <a:gridCol w="2834746"/>
              </a:tblGrid>
              <a:tr h="684563">
                <a:tc>
                  <a:txBody>
                    <a:bodyPr/>
                    <a:lstStyle/>
                    <a:p>
                      <a:r>
                        <a:rPr lang="sr-Cyrl-RS" dirty="0" smtClean="0">
                          <a:latin typeface="Times New Roman" pitchFamily="18" charset="0"/>
                          <a:cs typeface="Times New Roman" pitchFamily="18" charset="0"/>
                        </a:rPr>
                        <a:t>Активна супстанца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dirty="0" smtClean="0">
                          <a:latin typeface="Times New Roman" pitchFamily="18" charset="0"/>
                          <a:cs typeface="Times New Roman" pitchFamily="18" charset="0"/>
                        </a:rPr>
                        <a:t>Медицинско деловање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dirty="0" smtClean="0">
                          <a:latin typeface="Times New Roman" pitchFamily="18" charset="0"/>
                          <a:cs typeface="Times New Roman" pitchFamily="18" charset="0"/>
                        </a:rPr>
                        <a:t>Козметичко деловање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80152">
                <a:tc>
                  <a:txBody>
                    <a:bodyPr/>
                    <a:lstStyle/>
                    <a:p>
                      <a:r>
                        <a:rPr lang="sr-Latn-RS" sz="1600" i="1" dirty="0" smtClean="0">
                          <a:latin typeface="Times New Roman" pitchFamily="18" charset="0"/>
                          <a:cs typeface="Times New Roman" pitchFamily="18" charset="0"/>
                        </a:rPr>
                        <a:t>Alantoin</a:t>
                      </a:r>
                      <a:endParaRPr lang="en-US" sz="160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r>
                        <a:rPr lang="sr-Cyrl-R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нтиинфламаторно, зарастање рана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  <a:r>
                        <a:rPr lang="sr-Cyrl-R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препаратима за негу иритиране и осетљиве суве коже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80152">
                <a:tc>
                  <a:txBody>
                    <a:bodyPr/>
                    <a:lstStyle/>
                    <a:p>
                      <a:r>
                        <a:rPr lang="sr-Latn-RS" sz="1600" b="0" i="1" dirty="0" smtClean="0">
                          <a:latin typeface="Times New Roman" pitchFamily="18" charset="0"/>
                          <a:cs typeface="Times New Roman" pitchFamily="18" charset="0"/>
                        </a:rPr>
                        <a:t>D-pantenol</a:t>
                      </a:r>
                      <a:endParaRPr lang="en-US" sz="1600" b="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r>
                        <a:rPr lang="sr-Cyrl-R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егенеративно, стимулација зарастања рана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r>
                        <a:rPr lang="sr-Cyrl-R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мекшава кожу, хидрира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80152">
                <a:tc>
                  <a:txBody>
                    <a:bodyPr/>
                    <a:lstStyle/>
                    <a:p>
                      <a:r>
                        <a:rPr lang="en-US" sz="1600" i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Hamamelis</a:t>
                      </a:r>
                      <a:r>
                        <a:rPr lang="en-US" sz="160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extract</a:t>
                      </a:r>
                      <a:endParaRPr lang="en-US" sz="160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r>
                        <a:rPr lang="sr-Cyrl-R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нтиинфламаторно, зарастање рана</a:t>
                      </a:r>
                      <a:endParaRPr lang="en-US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r>
                        <a:rPr lang="sr-Cyrl-R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дстригентно,</a:t>
                      </a:r>
                      <a:r>
                        <a:rPr lang="sr-Cyrl-RS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себорегулаторно, сужава поре, матира кожу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19366">
                <a:tc>
                  <a:txBody>
                    <a:bodyPr/>
                    <a:lstStyle/>
                    <a:p>
                      <a:r>
                        <a:rPr lang="en-US" sz="1600" i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Exinacea</a:t>
                      </a:r>
                      <a:r>
                        <a:rPr lang="en-US" sz="1600" i="1" dirty="0" smtClean="0">
                          <a:latin typeface="Times New Roman" pitchFamily="18" charset="0"/>
                          <a:cs typeface="Times New Roman" pitchFamily="18" charset="0"/>
                        </a:rPr>
                        <a:t> extract</a:t>
                      </a:r>
                      <a:endParaRPr lang="en-US" sz="160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Имуномодулатор,</a:t>
                      </a:r>
                      <a:r>
                        <a:rPr lang="sr-Cyrl-RS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зарастање рана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Нега коже</a:t>
                      </a:r>
                      <a:r>
                        <a:rPr lang="sr-Cyrl-RS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са розацеом, атопијским дерматитисом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80152">
                <a:tc>
                  <a:txBody>
                    <a:bodyPr/>
                    <a:lstStyle/>
                    <a:p>
                      <a:r>
                        <a:rPr lang="en-US" sz="1600" i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Chamomille</a:t>
                      </a:r>
                      <a:r>
                        <a:rPr lang="en-US" sz="1600" i="1" dirty="0" smtClean="0">
                          <a:latin typeface="Times New Roman" pitchFamily="18" charset="0"/>
                          <a:cs typeface="Times New Roman" pitchFamily="18" charset="0"/>
                        </a:rPr>
                        <a:t> extract</a:t>
                      </a:r>
                      <a:endParaRPr lang="en-US" sz="160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r>
                        <a:rPr lang="sr-Cyrl-R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нтиинфламаторно, зарастање рана</a:t>
                      </a:r>
                      <a:endParaRPr lang="en-US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  <a:r>
                        <a:rPr lang="sr-Cyrl-R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препаратима за негу иритиране и осетљиве суве коже</a:t>
                      </a:r>
                      <a:endParaRPr lang="en-US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Разлике између медицинског и козметичког деловања активних супстанци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323528" y="1052737"/>
          <a:ext cx="8640960" cy="5673282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880320"/>
                <a:gridCol w="2880320"/>
                <a:gridCol w="2880320"/>
              </a:tblGrid>
              <a:tr h="876723">
                <a:tc>
                  <a:txBody>
                    <a:bodyPr/>
                    <a:lstStyle/>
                    <a:p>
                      <a:r>
                        <a:rPr lang="sr-Cyrl-RS" dirty="0" smtClean="0">
                          <a:latin typeface="Times New Roman" pitchFamily="18" charset="0"/>
                          <a:cs typeface="Times New Roman" pitchFamily="18" charset="0"/>
                        </a:rPr>
                        <a:t>Активна супстанца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dirty="0" smtClean="0">
                          <a:latin typeface="Times New Roman" pitchFamily="18" charset="0"/>
                          <a:cs typeface="Times New Roman" pitchFamily="18" charset="0"/>
                        </a:rPr>
                        <a:t>Медицинско деловање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dirty="0" smtClean="0">
                          <a:latin typeface="Times New Roman" pitchFamily="18" charset="0"/>
                          <a:cs typeface="Times New Roman" pitchFamily="18" charset="0"/>
                        </a:rPr>
                        <a:t>Козметичко деловање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10143"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Times New Roman" pitchFamily="18" charset="0"/>
                          <a:cs typeface="Times New Roman" pitchFamily="18" charset="0"/>
                        </a:rPr>
                        <a:t>Green tea</a:t>
                      </a:r>
                      <a:endParaRPr lang="en-US" sz="160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Антибактеријски, антифунгално, антиоксидационо, цититоксично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r>
                        <a:rPr lang="sr-Cyrl-R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дстригентно, антиоксидационо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10143">
                <a:tc>
                  <a:txBody>
                    <a:bodyPr/>
                    <a:lstStyle/>
                    <a:p>
                      <a:r>
                        <a:rPr lang="en-US" sz="1600" i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Hijaluronska</a:t>
                      </a:r>
                      <a:r>
                        <a:rPr lang="en-US" sz="1600" i="1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1600" i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kiselina</a:t>
                      </a:r>
                      <a:endParaRPr lang="en-US" sz="1600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У офталмолошким</a:t>
                      </a:r>
                      <a:r>
                        <a:rPr lang="sr-Cyrl-RS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препаратима за синдром сувог ока (вештачке сузе)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Хидратација, омекшавање бора, подизање тонуса коже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243253">
                <a:tc>
                  <a:txBody>
                    <a:bodyPr/>
                    <a:lstStyle/>
                    <a:p>
                      <a:r>
                        <a:rPr lang="en-US" sz="1600" i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Salicilna</a:t>
                      </a:r>
                      <a:r>
                        <a:rPr lang="en-US" sz="1600" i="1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1600" i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kiselina</a:t>
                      </a:r>
                      <a:endParaRPr lang="en-US" sz="160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Акне</a:t>
                      </a:r>
                      <a:r>
                        <a:rPr lang="sr-Cyrl-RS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(комедолитичко и кератолитичко деловање 5%), уклањање брадавица (10%)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Кератолитички и себорегулаторно (2-3%)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476363">
                <a:tc>
                  <a:txBody>
                    <a:bodyPr/>
                    <a:lstStyle/>
                    <a:p>
                      <a:r>
                        <a:rPr lang="en-US" sz="1600" b="0" i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Vit</a:t>
                      </a:r>
                      <a:r>
                        <a:rPr lang="en-US" sz="1600" b="0" i="1" dirty="0" smtClean="0">
                          <a:latin typeface="Times New Roman" pitchFamily="18" charset="0"/>
                          <a:cs typeface="Times New Roman" pitchFamily="18" charset="0"/>
                        </a:rPr>
                        <a:t>. A </a:t>
                      </a:r>
                      <a:r>
                        <a:rPr lang="en-US" sz="1600" b="0" i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kiselina</a:t>
                      </a:r>
                      <a:endParaRPr lang="en-US" sz="1600" b="0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en-US" sz="1600" b="0" i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Retinoi</a:t>
                      </a:r>
                      <a:r>
                        <a:rPr lang="sr-Latn-RS" sz="1600" b="0" i="1" dirty="0" smtClean="0">
                          <a:latin typeface="Times New Roman" pitchFamily="18" charset="0"/>
                          <a:cs typeface="Times New Roman" pitchFamily="18" charset="0"/>
                        </a:rPr>
                        <a:t>č</a:t>
                      </a:r>
                      <a:r>
                        <a:rPr lang="en-US" sz="1600" b="0" i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na</a:t>
                      </a:r>
                      <a:r>
                        <a:rPr lang="en-US" sz="1600" b="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1600" b="0" i="1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kiselina</a:t>
                      </a:r>
                      <a:endParaRPr lang="en-US" sz="1600" b="0" i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en-US" sz="1600" b="0" i="1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Tretionin</a:t>
                      </a:r>
                      <a:endParaRPr lang="en-US" sz="1600" b="0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Третионин, изотретионин;</a:t>
                      </a:r>
                      <a:r>
                        <a:rPr lang="sr-Cyrl-RS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хемијски пилинзи, терапија акни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Забрањена</a:t>
                      </a:r>
                      <a:r>
                        <a:rPr lang="sr-Cyrl-RS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употреба у козметичке сврхе-користи се естар-</a:t>
                      </a:r>
                      <a:r>
                        <a:rPr lang="en-US" sz="16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retinil</a:t>
                      </a:r>
                      <a:r>
                        <a:rPr lang="en-US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16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palmitate</a:t>
                      </a:r>
                      <a:r>
                        <a:rPr lang="en-US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sr-Cyrl-RS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за регенерацију зреле атрофичне коже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Функција козметоцеутика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орају омогућавају следеће функције када се примене на кожи:</a:t>
            </a:r>
          </a:p>
          <a:p>
            <a:pPr marL="514350" indent="-514350">
              <a:buFont typeface="+mj-lt"/>
              <a:buAutoNum type="arabicPeriod"/>
            </a:pP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Побољшање природне способности кође да се регенерише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(одабиром активних супстанци)</a:t>
            </a:r>
          </a:p>
          <a:p>
            <a:pPr marL="514350" indent="-514350">
              <a:buFont typeface="+mj-lt"/>
              <a:buAutoNum type="arabicPeriod"/>
            </a:pP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Јачање заштитне баријере коже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(спречава се губитак влаге, смањује иритација и елиминише осећај нелагоности)</a:t>
            </a:r>
          </a:p>
          <a:p>
            <a:pPr marL="514350" indent="-514350">
              <a:buFont typeface="+mj-lt"/>
              <a:buAutoNum type="arabicPeriod"/>
            </a:pP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Трансдермални транспорт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(отежан пролазак протеина пептида, угљених хидрата и никлеинских киселина са молекулсим тежинама вечим од 500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kDa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Одсуство нежељених ефеката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спречавање појаве алергијских реакција)</a:t>
            </a:r>
          </a:p>
          <a:p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Токсичност козметоцеутика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Приликом формулације ових препарата важно је да се избегавају компоненте које могу деловати токсично</a:t>
            </a:r>
          </a:p>
          <a:p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Не садрже супстанце које делују системски код локалне примене (антибиотици, кортикостероиди, хормони)</a:t>
            </a:r>
          </a:p>
          <a:p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Углавном се испољавају као пецкање, црвенило</a:t>
            </a:r>
          </a:p>
          <a:p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Да би се скренула пажња да је неки козметоцеутик безбедан, често се наводи да је ПРИРОДНИ препарат</a:t>
            </a:r>
          </a:p>
          <a:p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Токсичност козметоцеутика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Међутим,  термин ПРИРОДНИ се користи често за већину козметоцеутика што је далеко од истине</a:t>
            </a:r>
          </a:p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Природна козметика је у Европи јасно дефинисана одређеним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стандардима и захтевима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коју мора оваква козметика да испуни чиме се гарантује безбедност и квалитет</a:t>
            </a:r>
          </a:p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Морају се јако добро познавати механизми деловања активних супстанци и њихових концентрација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 пример: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кстракт камилице може довести до алергијских реакција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итамин Е до контактног дерматитиса</a:t>
            </a:r>
          </a:p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Butilhidroksianisole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(BHA)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до хиперпигментације коже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тероиди, ретоноиди –најопаснији, системски поремећаји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1845</TotalTime>
  <Words>1779</Words>
  <Application>Microsoft Office PowerPoint</Application>
  <PresentationFormat>On-screen Show (4:3)</PresentationFormat>
  <Paragraphs>288</Paragraphs>
  <Slides>31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Civic</vt:lpstr>
      <vt:lpstr>Kозметоцеутици-функција, токсичност и примена</vt:lpstr>
      <vt:lpstr>Козметоцеутик/дермокозметички препарат</vt:lpstr>
      <vt:lpstr>Козметоцеутик/дермокозметички препарат</vt:lpstr>
      <vt:lpstr>Разлика између козметике и козметоцеутика</vt:lpstr>
      <vt:lpstr>Разлике између медицинског и козметичког деловања активних супстанци</vt:lpstr>
      <vt:lpstr>Разлике између медицинског и козметичког деловања активних супстанци</vt:lpstr>
      <vt:lpstr>Функција козметоцеутика</vt:lpstr>
      <vt:lpstr>Токсичност козметоцеутика</vt:lpstr>
      <vt:lpstr>Токсичност козметоцеутика</vt:lpstr>
      <vt:lpstr>Индикације за примену козметоцеутика</vt:lpstr>
      <vt:lpstr>Индикације за примену козметоцеутика</vt:lpstr>
      <vt:lpstr>Подела козметоцеутика сходно индикацији</vt:lpstr>
      <vt:lpstr>Најчешће коришћени козметоцеутици</vt:lpstr>
      <vt:lpstr>Витамин А-Ретинол</vt:lpstr>
      <vt:lpstr>Ретиноиди</vt:lpstr>
      <vt:lpstr>Витамин Б</vt:lpstr>
      <vt:lpstr>Витамин Ц</vt:lpstr>
      <vt:lpstr>Витамин Е</vt:lpstr>
      <vt:lpstr>Витамин Д</vt:lpstr>
      <vt:lpstr>Хидроксикиселине</vt:lpstr>
      <vt:lpstr>Биљни козметоцеутски производи</vt:lpstr>
      <vt:lpstr>Биљни козметоцеутски производи</vt:lpstr>
      <vt:lpstr>Биљни козметоцеутски производи</vt:lpstr>
      <vt:lpstr>Антиоксиданси</vt:lpstr>
      <vt:lpstr>Средства за депигментацију</vt:lpstr>
      <vt:lpstr>Протеини и пептиди</vt:lpstr>
      <vt:lpstr>Протеини и пептиди</vt:lpstr>
      <vt:lpstr>Фактори раста</vt:lpstr>
      <vt:lpstr>Препарати за заштиту од сунца</vt:lpstr>
      <vt:lpstr>Средства за хидратацију</vt:lpstr>
      <vt:lpstr>ХВАЛА НА ПАЖЊИ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Kозметоцеутици-функција, токсичност и примена</dc:title>
  <dc:creator>Anica Petković</dc:creator>
  <cp:lastModifiedBy>Anica Petković</cp:lastModifiedBy>
  <cp:revision>7</cp:revision>
  <dcterms:created xsi:type="dcterms:W3CDTF">2022-12-17T13:35:32Z</dcterms:created>
  <dcterms:modified xsi:type="dcterms:W3CDTF">2023-09-03T17:07:21Z</dcterms:modified>
</cp:coreProperties>
</file>